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78" r:id="rId2"/>
    <p:sldId id="256" r:id="rId3"/>
    <p:sldId id="282" r:id="rId4"/>
    <p:sldId id="269" r:id="rId5"/>
    <p:sldId id="270" r:id="rId6"/>
    <p:sldId id="271" r:id="rId7"/>
    <p:sldId id="272" r:id="rId8"/>
    <p:sldId id="273" r:id="rId9"/>
    <p:sldId id="275" r:id="rId10"/>
    <p:sldId id="274" r:id="rId11"/>
    <p:sldId id="276" r:id="rId12"/>
    <p:sldId id="280" r:id="rId13"/>
    <p:sldId id="281" r:id="rId14"/>
    <p:sldId id="283" r:id="rId15"/>
  </p:sldIdLst>
  <p:sldSz cx="18288000" cy="10287000"/>
  <p:notesSz cx="6858000" cy="9144000"/>
  <p:embeddedFontLst>
    <p:embeddedFont>
      <p:font typeface="Better Times" pitchFamily="2" charset="0"/>
      <p:regular r:id="rId17"/>
    </p:embeddedFont>
    <p:embeddedFont>
      <p:font typeface="Source Sans Pro" panose="020B050303040302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ECC36"/>
    <a:srgbClr val="265F6C"/>
    <a:srgbClr val="363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5" autoAdjust="0"/>
    <p:restoredTop sz="91985" autoAdjust="0"/>
  </p:normalViewPr>
  <p:slideViewPr>
    <p:cSldViewPr>
      <p:cViewPr>
        <p:scale>
          <a:sx n="59" d="100"/>
          <a:sy n="59" d="100"/>
        </p:scale>
        <p:origin x="645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72B32-6D29-4F75-93CD-AA6EC5C78BB7}" type="datetimeFigureOut">
              <a:rPr lang="en-ZA" smtClean="0"/>
              <a:t>2025/02/09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C31BC-9C66-4ABB-87FC-41CCB14704E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3510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C31BC-9C66-4ABB-87FC-41CCB14704E9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8753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C31BC-9C66-4ABB-87FC-41CCB14704E9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63316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C31BC-9C66-4ABB-87FC-41CCB14704E9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73764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C31BC-9C66-4ABB-87FC-41CCB14704E9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22179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0781C-0798-2712-D7EE-C2EAF5594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A96283-95C9-2E0A-461A-92B52D5ECF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C044F8-69F0-6D6F-0CB8-380C8210F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5E78C-6F9E-C115-766B-815355B1B5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C31BC-9C66-4ABB-87FC-41CCB14704E9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12526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CD93B-50AF-1A26-068C-5A343EA33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9B1E0C-3CAF-FCEF-1D13-C191491BD6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E96FA5-D843-7A5B-2D0D-AD9394414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4C388-CA82-1F87-E592-D79BA9FF98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C31BC-9C66-4ABB-87FC-41CCB14704E9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07344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CBB32-9105-4D5D-8D76-A71FB24B1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9D20AC-044F-5517-383C-6FB5091441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14DE05-7AFE-75C5-FB0E-D17C6FBDB0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45C33-4205-473E-0597-A405F48A7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C31BC-9C66-4ABB-87FC-41CCB14704E9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59183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5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hyperlink" Target="https://freepngimg.com/png/22395-ocean-fish-transparen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hyperlink" Target="https://bit.ly/kbadge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hyperlink" Target="https://freepngimg.com/png/22395-ocean-fish-transparent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34.jpe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s://freepngimg.com/png/22395-ocean-fish-transparent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hyperlink" Target="https://pixabay.com/en/seaweed-green-sea-628936/" TargetMode="External"/><Relationship Id="rId9" Type="http://schemas.openxmlformats.org/officeDocument/2006/relationships/hyperlink" Target="http://pastelmm.deviantart.com/art/aquariumcoral-351153369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klearning.co.za/resources" TargetMode="External"/><Relationship Id="rId13" Type="http://schemas.openxmlformats.org/officeDocument/2006/relationships/image" Target="../media/image39.svg"/><Relationship Id="rId3" Type="http://schemas.openxmlformats.org/officeDocument/2006/relationships/image" Target="../media/image2.png"/><Relationship Id="rId7" Type="http://schemas.openxmlformats.org/officeDocument/2006/relationships/hyperlink" Target="https://chat.whatsapp.com/EYzEMpKlqxL9LThnJIWqUr" TargetMode="Externa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acebook.com/kiltelearning" TargetMode="External"/><Relationship Id="rId11" Type="http://schemas.openxmlformats.org/officeDocument/2006/relationships/image" Target="../media/image37.svg"/><Relationship Id="rId5" Type="http://schemas.openxmlformats.org/officeDocument/2006/relationships/hyperlink" Target="https://web.facebook.com/groups/klearning" TargetMode="External"/><Relationship Id="rId15" Type="http://schemas.openxmlformats.org/officeDocument/2006/relationships/hyperlink" Target="https://freepngimg.com/png/22395-ocean-fish-transparent" TargetMode="External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hyperlink" Target="https://wakelet.com/@klearning.co.za" TargetMode="External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hyperlink" Target="https://freepngimg.com/png/22395-ocean-fish-transparent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hyperlink" Target="https://freepngimg.com/png/22395-ocean-fish-transpare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openxmlformats.org/officeDocument/2006/relationships/image" Target="../media/image5.pn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2.sv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B8CB9-8B2F-F10D-FC5C-4BE7B566A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E45C378-42F6-39A9-E86E-AA967DFB6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8677" y="4762500"/>
            <a:ext cx="8105116" cy="552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8B206F-5BBF-D730-9E6B-751165E2E22E}"/>
              </a:ext>
            </a:extLst>
          </p:cNvPr>
          <p:cNvSpPr txBox="1"/>
          <p:nvPr/>
        </p:nvSpPr>
        <p:spPr>
          <a:xfrm>
            <a:off x="15009441" y="8061935"/>
            <a:ext cx="3188580" cy="1938992"/>
          </a:xfrm>
          <a:prstGeom prst="rect">
            <a:avLst/>
          </a:prstGeom>
          <a:solidFill>
            <a:srgbClr val="265F6C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Better Times" pitchFamily="2" charset="0"/>
              </a:rPr>
              <a:t>Edunova KILT e-Learning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Better Times" pitchFamily="2" charset="0"/>
              </a:rPr>
              <a:t>invites you to participate  in our 2025 </a:t>
            </a:r>
            <a:br>
              <a:rPr lang="en-US" sz="2400" b="1" dirty="0">
                <a:solidFill>
                  <a:schemeClr val="bg1"/>
                </a:solidFill>
                <a:latin typeface="Better Times" pitchFamily="2" charset="0"/>
              </a:rPr>
            </a:br>
            <a:r>
              <a:rPr lang="en-US" sz="2400" b="1" dirty="0">
                <a:solidFill>
                  <a:schemeClr val="bg1"/>
                </a:solidFill>
                <a:latin typeface="Better Times" pitchFamily="2" charset="0"/>
              </a:rPr>
              <a:t>e-learning competition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Better Times" pitchFamily="2" charset="0"/>
              </a:rPr>
              <a:t>“Going dieper with Tech”</a:t>
            </a:r>
            <a:endParaRPr lang="en-ZA" sz="2400" b="1" dirty="0">
              <a:solidFill>
                <a:schemeClr val="bg1"/>
              </a:solidFill>
              <a:latin typeface="Better Times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3C4EEF-F6E1-F00A-B96D-41C598DDFCCE}"/>
              </a:ext>
            </a:extLst>
          </p:cNvPr>
          <p:cNvSpPr txBox="1"/>
          <p:nvPr/>
        </p:nvSpPr>
        <p:spPr>
          <a:xfrm>
            <a:off x="7690104" y="421538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CDE085-AD82-9658-611C-EF976C9C0AED}"/>
              </a:ext>
            </a:extLst>
          </p:cNvPr>
          <p:cNvSpPr txBox="1"/>
          <p:nvPr/>
        </p:nvSpPr>
        <p:spPr>
          <a:xfrm>
            <a:off x="262891" y="2483409"/>
            <a:ext cx="3069897" cy="2585323"/>
          </a:xfrm>
          <a:prstGeom prst="rect">
            <a:avLst/>
          </a:prstGeom>
          <a:solidFill>
            <a:srgbClr val="265F6C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Better Times" pitchFamily="2" charset="0"/>
              </a:rPr>
              <a:t>e-Learning </a:t>
            </a:r>
            <a:br>
              <a:rPr lang="en-US" sz="5400" b="1" dirty="0">
                <a:solidFill>
                  <a:schemeClr val="bg1"/>
                </a:solidFill>
                <a:latin typeface="Better Times" pitchFamily="2" charset="0"/>
              </a:rPr>
            </a:br>
            <a:r>
              <a:rPr lang="en-US" sz="5400" b="1" dirty="0">
                <a:solidFill>
                  <a:schemeClr val="bg1"/>
                </a:solidFill>
                <a:latin typeface="Better Times" pitchFamily="2" charset="0"/>
              </a:rPr>
              <a:t>2025</a:t>
            </a:r>
            <a:br>
              <a:rPr lang="en-US" sz="5400" b="1" dirty="0">
                <a:solidFill>
                  <a:schemeClr val="bg1"/>
                </a:solidFill>
                <a:latin typeface="Better Times" pitchFamily="2" charset="0"/>
              </a:rPr>
            </a:br>
            <a:endParaRPr lang="en-ZA" sz="5400" b="1" dirty="0">
              <a:solidFill>
                <a:schemeClr val="bg1"/>
              </a:solidFill>
              <a:latin typeface="Better Times" pitchFamily="2" charset="0"/>
            </a:endParaRPr>
          </a:p>
        </p:txBody>
      </p:sp>
      <p:sp>
        <p:nvSpPr>
          <p:cNvPr id="10" name="Freeform 10" descr="Logo  Description automatically generated">
            <a:extLst>
              <a:ext uri="{FF2B5EF4-FFF2-40B4-BE49-F238E27FC236}">
                <a16:creationId xmlns:a16="http://schemas.microsoft.com/office/drawing/2014/main" id="{5EFDF23E-543A-E30F-BDEA-22A4EAE5D422}"/>
              </a:ext>
            </a:extLst>
          </p:cNvPr>
          <p:cNvSpPr/>
          <p:nvPr/>
        </p:nvSpPr>
        <p:spPr>
          <a:xfrm>
            <a:off x="113070" y="4457700"/>
            <a:ext cx="2812687" cy="5187704"/>
          </a:xfrm>
          <a:custGeom>
            <a:avLst/>
            <a:gdLst/>
            <a:ahLst/>
            <a:cxnLst/>
            <a:rect l="l" t="t" r="r" b="b"/>
            <a:pathLst>
              <a:path w="4091008" h="6995622">
                <a:moveTo>
                  <a:pt x="0" y="0"/>
                </a:moveTo>
                <a:lnTo>
                  <a:pt x="4091008" y="0"/>
                </a:lnTo>
                <a:lnTo>
                  <a:pt x="4091008" y="6995622"/>
                </a:lnTo>
                <a:lnTo>
                  <a:pt x="0" y="699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" b="-48"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1" name="Freeform 11" descr="Shape  Description automatically generated">
            <a:extLst>
              <a:ext uri="{FF2B5EF4-FFF2-40B4-BE49-F238E27FC236}">
                <a16:creationId xmlns:a16="http://schemas.microsoft.com/office/drawing/2014/main" id="{63C89B05-2FFF-F2D4-2038-F077620E7252}"/>
              </a:ext>
            </a:extLst>
          </p:cNvPr>
          <p:cNvSpPr/>
          <p:nvPr/>
        </p:nvSpPr>
        <p:spPr>
          <a:xfrm>
            <a:off x="176696" y="-5160"/>
            <a:ext cx="3532808" cy="2303390"/>
          </a:xfrm>
          <a:custGeom>
            <a:avLst/>
            <a:gdLst/>
            <a:ahLst/>
            <a:cxnLst/>
            <a:rect l="l" t="t" r="r" b="b"/>
            <a:pathLst>
              <a:path w="3532808" h="2303390">
                <a:moveTo>
                  <a:pt x="0" y="0"/>
                </a:moveTo>
                <a:lnTo>
                  <a:pt x="3532808" y="0"/>
                </a:lnTo>
                <a:lnTo>
                  <a:pt x="3532808" y="2303390"/>
                </a:lnTo>
                <a:lnTo>
                  <a:pt x="0" y="23033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3" b="-153"/>
            </a:stretch>
          </a:blipFill>
        </p:spPr>
        <p:txBody>
          <a:bodyPr/>
          <a:lstStyle/>
          <a:p>
            <a:endParaRPr lang="en-ZA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8B75B2-7F7C-4AE9-F474-C83F58EDCD5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638" r="6073"/>
          <a:stretch/>
        </p:blipFill>
        <p:spPr>
          <a:xfrm>
            <a:off x="3537803" y="-5161"/>
            <a:ext cx="14750197" cy="10292161"/>
          </a:xfrm>
          <a:prstGeom prst="rect">
            <a:avLst/>
          </a:prstGeom>
        </p:spPr>
      </p:pic>
      <p:grpSp>
        <p:nvGrpSpPr>
          <p:cNvPr id="12" name="Group 12">
            <a:extLst>
              <a:ext uri="{FF2B5EF4-FFF2-40B4-BE49-F238E27FC236}">
                <a16:creationId xmlns:a16="http://schemas.microsoft.com/office/drawing/2014/main" id="{8B21B1CA-724F-EDA4-2462-8998A4425B36}"/>
              </a:ext>
            </a:extLst>
          </p:cNvPr>
          <p:cNvGrpSpPr/>
          <p:nvPr/>
        </p:nvGrpSpPr>
        <p:grpSpPr>
          <a:xfrm>
            <a:off x="13130899" y="5004895"/>
            <a:ext cx="5246370" cy="5246370"/>
            <a:chOff x="0" y="0"/>
            <a:chExt cx="6350000" cy="63500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4FD80DF9-6BDD-8990-6378-B1E682A09B22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solidFill>
              <a:srgbClr val="015466">
                <a:alpha val="73725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AFC242B-6376-0B23-1941-0E8E91974A3A}"/>
              </a:ext>
            </a:extLst>
          </p:cNvPr>
          <p:cNvGrpSpPr/>
          <p:nvPr/>
        </p:nvGrpSpPr>
        <p:grpSpPr>
          <a:xfrm>
            <a:off x="15754084" y="7628080"/>
            <a:ext cx="2017324" cy="2017324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ED2099E-54DB-BB79-3578-97E99DF14BC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D9F13E26-3F8F-3DDC-AA35-09B64E516C7A}"/>
              </a:ext>
            </a:extLst>
          </p:cNvPr>
          <p:cNvSpPr/>
          <p:nvPr/>
        </p:nvSpPr>
        <p:spPr>
          <a:xfrm>
            <a:off x="15356141" y="7252930"/>
            <a:ext cx="2931859" cy="2699317"/>
          </a:xfrm>
          <a:custGeom>
            <a:avLst/>
            <a:gdLst/>
            <a:ahLst/>
            <a:cxnLst/>
            <a:rect l="l" t="t" r="r" b="b"/>
            <a:pathLst>
              <a:path w="2931859" h="2699317">
                <a:moveTo>
                  <a:pt x="0" y="0"/>
                </a:moveTo>
                <a:lnTo>
                  <a:pt x="2931859" y="0"/>
                </a:lnTo>
                <a:lnTo>
                  <a:pt x="2931859" y="2699317"/>
                </a:lnTo>
                <a:lnTo>
                  <a:pt x="0" y="26993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ZA" dirty="0"/>
          </a:p>
        </p:txBody>
      </p:sp>
      <p:pic>
        <p:nvPicPr>
          <p:cNvPr id="20" name="Picture 19" descr="A close-up of a fish&#10;&#10;AI-generated content may be incorrect.">
            <a:extLst>
              <a:ext uri="{FF2B5EF4-FFF2-40B4-BE49-F238E27FC236}">
                <a16:creationId xmlns:a16="http://schemas.microsoft.com/office/drawing/2014/main" id="{8E57D932-03FE-D5C3-F67F-B64FAD94AF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20453571">
            <a:off x="15294896" y="695332"/>
            <a:ext cx="2340176" cy="814381"/>
          </a:xfrm>
          <a:prstGeom prst="rect">
            <a:avLst/>
          </a:prstGeom>
        </p:spPr>
      </p:pic>
      <p:pic>
        <p:nvPicPr>
          <p:cNvPr id="21" name="Picture 20" descr="A close-up of a fish&#10;&#10;AI-generated content may be incorrect.">
            <a:extLst>
              <a:ext uri="{FF2B5EF4-FFF2-40B4-BE49-F238E27FC236}">
                <a16:creationId xmlns:a16="http://schemas.microsoft.com/office/drawing/2014/main" id="{2A888370-F53C-D6F0-4703-F86678D79A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20453571">
            <a:off x="16102888" y="-66326"/>
            <a:ext cx="1442627" cy="502034"/>
          </a:xfrm>
          <a:prstGeom prst="rect">
            <a:avLst/>
          </a:prstGeom>
        </p:spPr>
      </p:pic>
      <p:pic>
        <p:nvPicPr>
          <p:cNvPr id="22" name="Picture 21" descr="A close-up of a fish&#10;&#10;AI-generated content may be incorrect.">
            <a:extLst>
              <a:ext uri="{FF2B5EF4-FFF2-40B4-BE49-F238E27FC236}">
                <a16:creationId xmlns:a16="http://schemas.microsoft.com/office/drawing/2014/main" id="{C0CE8D24-FE4C-1623-2768-3FED3C2152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20453571">
            <a:off x="17154258" y="829937"/>
            <a:ext cx="1832035" cy="63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88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9836C-E2D3-FCBB-DD3C-48F798A81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C52E1C-C60C-1370-0F4B-74CAC6491639}"/>
              </a:ext>
            </a:extLst>
          </p:cNvPr>
          <p:cNvSpPr/>
          <p:nvPr/>
        </p:nvSpPr>
        <p:spPr>
          <a:xfrm>
            <a:off x="12733744" y="495300"/>
            <a:ext cx="4993570" cy="2951338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65F6C"/>
                </a:solidFill>
              </a:rPr>
              <a:t>Teachmeet (2)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Show off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E-lessons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Apps and skills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= Prizes</a:t>
            </a:r>
          </a:p>
          <a:p>
            <a:pPr algn="ctr"/>
            <a:endParaRPr lang="en-ZA" b="1" dirty="0">
              <a:solidFill>
                <a:schemeClr val="tx1"/>
              </a:solidFill>
            </a:endParaRP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45F93BC9-F0AC-6F1E-89AB-32CBE872AE89}"/>
              </a:ext>
            </a:extLst>
          </p:cNvPr>
          <p:cNvGrpSpPr/>
          <p:nvPr/>
        </p:nvGrpSpPr>
        <p:grpSpPr>
          <a:xfrm>
            <a:off x="15107945" y="4482612"/>
            <a:ext cx="3026456" cy="5688259"/>
            <a:chOff x="0" y="0"/>
            <a:chExt cx="6350000" cy="63500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AA612681-DB1B-30B3-10B7-D22B556C5479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solidFill>
              <a:srgbClr val="015466">
                <a:alpha val="73725"/>
              </a:srgbClr>
            </a:solidFill>
            <a:ln w="12700">
              <a:noFill/>
            </a:ln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6E8C81B-8206-24B1-91A3-5948E5A5172F}"/>
              </a:ext>
            </a:extLst>
          </p:cNvPr>
          <p:cNvGrpSpPr/>
          <p:nvPr/>
        </p:nvGrpSpPr>
        <p:grpSpPr>
          <a:xfrm>
            <a:off x="-76200" y="7519420"/>
            <a:ext cx="2931859" cy="2699317"/>
            <a:chOff x="-101743" y="7522615"/>
            <a:chExt cx="2931859" cy="2699317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34DB92B8-8262-92BF-3628-7CFB02B6316F}"/>
                </a:ext>
              </a:extLst>
            </p:cNvPr>
            <p:cNvGrpSpPr/>
            <p:nvPr/>
          </p:nvGrpSpPr>
          <p:grpSpPr>
            <a:xfrm>
              <a:off x="285490" y="7935932"/>
              <a:ext cx="2017324" cy="2017324"/>
              <a:chOff x="0" y="0"/>
              <a:chExt cx="812800" cy="812800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7719C463-A752-A9F2-014B-D2F5F157D89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ZA"/>
              </a:p>
            </p:txBody>
          </p:sp>
        </p:grp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4965A632-147D-0DA4-8E20-A50C2F38CEEF}"/>
                </a:ext>
              </a:extLst>
            </p:cNvPr>
            <p:cNvSpPr/>
            <p:nvPr/>
          </p:nvSpPr>
          <p:spPr>
            <a:xfrm>
              <a:off x="-101743" y="7522615"/>
              <a:ext cx="2931859" cy="2699317"/>
            </a:xfrm>
            <a:custGeom>
              <a:avLst/>
              <a:gdLst/>
              <a:ahLst/>
              <a:cxnLst/>
              <a:rect l="l" t="t" r="r" b="b"/>
              <a:pathLst>
                <a:path w="2931859" h="2699317">
                  <a:moveTo>
                    <a:pt x="0" y="0"/>
                  </a:moveTo>
                  <a:lnTo>
                    <a:pt x="2931859" y="0"/>
                  </a:lnTo>
                  <a:lnTo>
                    <a:pt x="2931859" y="2699317"/>
                  </a:lnTo>
                  <a:lnTo>
                    <a:pt x="0" y="2699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0" name="Freeform 10" descr="Logo  Description automatically generated">
            <a:extLst>
              <a:ext uri="{FF2B5EF4-FFF2-40B4-BE49-F238E27FC236}">
                <a16:creationId xmlns:a16="http://schemas.microsoft.com/office/drawing/2014/main" id="{7EC2A61B-3DE8-5995-BC83-C6AA1F8EDB9F}"/>
              </a:ext>
            </a:extLst>
          </p:cNvPr>
          <p:cNvSpPr/>
          <p:nvPr/>
        </p:nvSpPr>
        <p:spPr>
          <a:xfrm>
            <a:off x="3250616" y="6705823"/>
            <a:ext cx="1816652" cy="3103370"/>
          </a:xfrm>
          <a:custGeom>
            <a:avLst/>
            <a:gdLst/>
            <a:ahLst/>
            <a:cxnLst/>
            <a:rect l="l" t="t" r="r" b="b"/>
            <a:pathLst>
              <a:path w="4091008" h="6995622">
                <a:moveTo>
                  <a:pt x="0" y="0"/>
                </a:moveTo>
                <a:lnTo>
                  <a:pt x="4091008" y="0"/>
                </a:lnTo>
                <a:lnTo>
                  <a:pt x="4091008" y="6995622"/>
                </a:lnTo>
                <a:lnTo>
                  <a:pt x="0" y="69956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8" b="-48"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82CC81-5E55-46F7-7653-10C56D9F0BB0}"/>
              </a:ext>
            </a:extLst>
          </p:cNvPr>
          <p:cNvSpPr/>
          <p:nvPr/>
        </p:nvSpPr>
        <p:spPr>
          <a:xfrm>
            <a:off x="6594158" y="295879"/>
            <a:ext cx="11349628" cy="8657621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F65F89-C47C-A5DE-5986-55DDA71C4932}"/>
              </a:ext>
            </a:extLst>
          </p:cNvPr>
          <p:cNvSpPr txBox="1"/>
          <p:nvPr/>
        </p:nvSpPr>
        <p:spPr>
          <a:xfrm>
            <a:off x="6839346" y="571500"/>
            <a:ext cx="10610453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Who</a:t>
            </a:r>
            <a:r>
              <a:rPr lang="en-US" sz="3600" b="1" dirty="0">
                <a:solidFill>
                  <a:schemeClr val="tx1"/>
                </a:solidFill>
              </a:rPr>
              <a:t>: All Diep teachers 10 badges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What</a:t>
            </a:r>
            <a:r>
              <a:rPr lang="en-US" sz="3600" b="1" dirty="0"/>
              <a:t>: Earn your 10 compulsory badges!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How</a:t>
            </a:r>
            <a:r>
              <a:rPr lang="en-US" sz="3600" b="1" dirty="0">
                <a:solidFill>
                  <a:schemeClr val="tx1"/>
                </a:solidFill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Make sure that you adhere to the </a:t>
            </a:r>
            <a:r>
              <a:rPr lang="en-US" sz="3600" b="1" dirty="0">
                <a:solidFill>
                  <a:schemeClr val="bg1"/>
                </a:solidFill>
              </a:rPr>
              <a:t>criteria</a:t>
            </a:r>
            <a:r>
              <a:rPr lang="en-US" sz="3600" b="1" dirty="0"/>
              <a:t> for each badge (see </a:t>
            </a:r>
            <a:r>
              <a:rPr lang="en-US" sz="3600" b="1" dirty="0">
                <a:hlinkClick r:id="rId4"/>
              </a:rPr>
              <a:t>bit.ly/</a:t>
            </a:r>
            <a:r>
              <a:rPr lang="en-US" sz="3600" b="1" dirty="0" err="1">
                <a:hlinkClick r:id="rId4"/>
              </a:rPr>
              <a:t>kbadges</a:t>
            </a:r>
            <a:r>
              <a:rPr lang="en-US" sz="3600" b="1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If there is more than one of you, or other teachers who want to learn, organize a app/skill </a:t>
            </a:r>
            <a:r>
              <a:rPr lang="en-US" sz="3600" b="1" dirty="0">
                <a:solidFill>
                  <a:schemeClr val="bg1"/>
                </a:solidFill>
              </a:rPr>
              <a:t>school based </a:t>
            </a:r>
            <a:r>
              <a:rPr lang="en-US" sz="3600" b="1" dirty="0"/>
              <a:t>or </a:t>
            </a:r>
            <a:r>
              <a:rPr lang="en-US" sz="3600" b="1" dirty="0">
                <a:solidFill>
                  <a:schemeClr val="bg1"/>
                </a:solidFill>
              </a:rPr>
              <a:t>interschool workshop</a:t>
            </a:r>
            <a:r>
              <a:rPr lang="en-US" sz="3600" b="1" dirty="0"/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If you want some individual attention</a:t>
            </a:r>
            <a:r>
              <a:rPr lang="en-US" sz="3600" b="1" dirty="0"/>
              <a:t>, book a</a:t>
            </a:r>
            <a:br>
              <a:rPr lang="en-US" sz="3600" b="1" dirty="0"/>
            </a:br>
            <a:r>
              <a:rPr lang="en-US" sz="3600" b="1" dirty="0">
                <a:solidFill>
                  <a:schemeClr val="bg1"/>
                </a:solidFill>
              </a:rPr>
              <a:t>1 to 1 </a:t>
            </a:r>
            <a:r>
              <a:rPr lang="en-US" sz="3600" b="1" dirty="0"/>
              <a:t>with your ITE.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All Badges </a:t>
            </a:r>
            <a:r>
              <a:rPr lang="en-US" sz="3600" b="1" dirty="0">
                <a:solidFill>
                  <a:schemeClr val="bg1"/>
                </a:solidFill>
              </a:rPr>
              <a:t>MUST</a:t>
            </a:r>
            <a:r>
              <a:rPr lang="en-US" sz="3600" b="1" dirty="0"/>
              <a:t> be </a:t>
            </a:r>
            <a:r>
              <a:rPr lang="en-US" sz="3600" b="1" dirty="0">
                <a:solidFill>
                  <a:schemeClr val="bg1"/>
                </a:solidFill>
              </a:rPr>
              <a:t>USED</a:t>
            </a:r>
            <a:r>
              <a:rPr lang="en-US" sz="3600" b="1" dirty="0"/>
              <a:t> during </a:t>
            </a:r>
            <a:r>
              <a:rPr lang="en-US" sz="3600" b="1" dirty="0">
                <a:solidFill>
                  <a:schemeClr val="bg1"/>
                </a:solidFill>
              </a:rPr>
              <a:t>implementations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You can do </a:t>
            </a:r>
            <a:r>
              <a:rPr lang="en-US" sz="3600" b="1" dirty="0">
                <a:solidFill>
                  <a:schemeClr val="bg1"/>
                </a:solidFill>
              </a:rPr>
              <a:t>extra</a:t>
            </a:r>
            <a:r>
              <a:rPr lang="en-US" sz="3600" b="1" dirty="0"/>
              <a:t> apps and badges as well (2pts)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Enter the TeachMeet </a:t>
            </a:r>
            <a:r>
              <a:rPr lang="en-US" sz="3600" b="1" dirty="0">
                <a:solidFill>
                  <a:schemeClr val="bg1"/>
                </a:solidFill>
              </a:rPr>
              <a:t>APP-Smash</a:t>
            </a:r>
            <a:r>
              <a:rPr lang="en-US" sz="3600" b="1" dirty="0"/>
              <a:t> (2x a year and win spot prizes!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8" name="Graphic 17" descr="Target with solid fill">
            <a:extLst>
              <a:ext uri="{FF2B5EF4-FFF2-40B4-BE49-F238E27FC236}">
                <a16:creationId xmlns:a16="http://schemas.microsoft.com/office/drawing/2014/main" id="{45D4188A-3992-DED1-92B0-4DBE8FDBBA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4214" y="4542257"/>
            <a:ext cx="666946" cy="6669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94A04A-7751-8E0A-334F-DC8E7DD6B0ED}"/>
              </a:ext>
            </a:extLst>
          </p:cNvPr>
          <p:cNvSpPr txBox="1"/>
          <p:nvPr/>
        </p:nvSpPr>
        <p:spPr>
          <a:xfrm>
            <a:off x="1199173" y="4542257"/>
            <a:ext cx="52150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AECC36"/>
                </a:solidFill>
              </a:rPr>
              <a:t>Compulsory Badges: 20 points</a:t>
            </a:r>
          </a:p>
          <a:p>
            <a:r>
              <a:rPr lang="en-US" sz="2800" b="1" dirty="0">
                <a:solidFill>
                  <a:srgbClr val="AECC36"/>
                </a:solidFill>
              </a:rPr>
              <a:t>Other app Badges: 2 pts</a:t>
            </a:r>
          </a:p>
          <a:p>
            <a:r>
              <a:rPr lang="en-US" sz="2800" b="1" dirty="0">
                <a:solidFill>
                  <a:srgbClr val="AECC36"/>
                </a:solidFill>
              </a:rPr>
              <a:t>Interschool workshops: 40+5</a:t>
            </a:r>
          </a:p>
          <a:p>
            <a:r>
              <a:rPr lang="en-US" sz="2800" b="1" dirty="0">
                <a:solidFill>
                  <a:srgbClr val="AECC36"/>
                </a:solidFill>
              </a:rPr>
              <a:t>School based workshops: 20</a:t>
            </a:r>
          </a:p>
          <a:p>
            <a:r>
              <a:rPr lang="en-US" sz="2800" b="1" dirty="0">
                <a:solidFill>
                  <a:srgbClr val="AECC36"/>
                </a:solidFill>
              </a:rPr>
              <a:t>1on 1’s: 5 pts</a:t>
            </a:r>
          </a:p>
          <a:p>
            <a:endParaRPr lang="en-ZA" sz="2800" b="1" dirty="0">
              <a:solidFill>
                <a:srgbClr val="AECC36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7C2856-C36B-6DFD-E1E6-D1AC0790CB38}"/>
              </a:ext>
            </a:extLst>
          </p:cNvPr>
          <p:cNvSpPr/>
          <p:nvPr/>
        </p:nvSpPr>
        <p:spPr>
          <a:xfrm>
            <a:off x="914400" y="362846"/>
            <a:ext cx="4953000" cy="3879905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65F6C"/>
                </a:solidFill>
              </a:rPr>
              <a:t>Badges  (10)</a:t>
            </a:r>
          </a:p>
          <a:p>
            <a:pPr marL="285750" indent="-285750" algn="ctr">
              <a:buFontTx/>
              <a:buChar char="-"/>
            </a:pPr>
            <a:r>
              <a:rPr lang="en-US" sz="3200" b="1" dirty="0">
                <a:solidFill>
                  <a:schemeClr val="tx1"/>
                </a:solidFill>
              </a:rPr>
              <a:t>3 TwT, LabTech, Wakelet, Collaboration,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AI, PowerPoint, Video </a:t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and MCO (Maths) or Language Badge</a:t>
            </a:r>
            <a:br>
              <a:rPr lang="en-US" sz="3200" b="1" dirty="0">
                <a:solidFill>
                  <a:schemeClr val="tx1"/>
                </a:solidFill>
              </a:rPr>
            </a:br>
            <a:endParaRPr lang="en-Z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6800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A4699-E1CD-D209-4FB8-A04E7045D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1244271-F22A-BD7A-2AF7-CF2E5E1237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645114"/>
              </p:ext>
            </p:extLst>
          </p:nvPr>
        </p:nvGraphicFramePr>
        <p:xfrm>
          <a:off x="8041888" y="3467100"/>
          <a:ext cx="9813635" cy="5943601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453032">
                  <a:extLst>
                    <a:ext uri="{9D8B030D-6E8A-4147-A177-3AD203B41FA5}">
                      <a16:colId xmlns:a16="http://schemas.microsoft.com/office/drawing/2014/main" val="2130520459"/>
                    </a:ext>
                  </a:extLst>
                </a:gridCol>
                <a:gridCol w="638628">
                  <a:extLst>
                    <a:ext uri="{9D8B030D-6E8A-4147-A177-3AD203B41FA5}">
                      <a16:colId xmlns:a16="http://schemas.microsoft.com/office/drawing/2014/main" val="67870642"/>
                    </a:ext>
                  </a:extLst>
                </a:gridCol>
                <a:gridCol w="1061771">
                  <a:extLst>
                    <a:ext uri="{9D8B030D-6E8A-4147-A177-3AD203B41FA5}">
                      <a16:colId xmlns:a16="http://schemas.microsoft.com/office/drawing/2014/main" val="1672904833"/>
                    </a:ext>
                  </a:extLst>
                </a:gridCol>
                <a:gridCol w="877169">
                  <a:extLst>
                    <a:ext uri="{9D8B030D-6E8A-4147-A177-3AD203B41FA5}">
                      <a16:colId xmlns:a16="http://schemas.microsoft.com/office/drawing/2014/main" val="1216037310"/>
                    </a:ext>
                  </a:extLst>
                </a:gridCol>
                <a:gridCol w="788596">
                  <a:extLst>
                    <a:ext uri="{9D8B030D-6E8A-4147-A177-3AD203B41FA5}">
                      <a16:colId xmlns:a16="http://schemas.microsoft.com/office/drawing/2014/main" val="2083514530"/>
                    </a:ext>
                  </a:extLst>
                </a:gridCol>
                <a:gridCol w="4994439">
                  <a:extLst>
                    <a:ext uri="{9D8B030D-6E8A-4147-A177-3AD203B41FA5}">
                      <a16:colId xmlns:a16="http://schemas.microsoft.com/office/drawing/2014/main" val="2137714333"/>
                    </a:ext>
                  </a:extLst>
                </a:gridCol>
              </a:tblGrid>
              <a:tr h="48504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What</a:t>
                      </a:r>
                      <a:endParaRPr lang="en-ZA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Time, </a:t>
                      </a:r>
                      <a:r>
                        <a:rPr lang="en-US" sz="800" dirty="0">
                          <a:sym typeface="Wingdings" panose="05000000000000000000" pitchFamily="2" charset="2"/>
                        </a:rPr>
                        <a:t>#</a:t>
                      </a:r>
                      <a:br>
                        <a:rPr lang="en-US" sz="800" dirty="0"/>
                      </a:br>
                      <a:r>
                        <a:rPr lang="en-US" sz="800" dirty="0"/>
                        <a:t>/session</a:t>
                      </a:r>
                      <a:endParaRPr lang="en-ZA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Kilt Leaderboard*</a:t>
                      </a:r>
                      <a:endParaRPr lang="en-ZA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PTS Per Diep teacher (DP)</a:t>
                      </a:r>
                      <a:endParaRPr lang="en-ZA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Per school team</a:t>
                      </a:r>
                      <a:endParaRPr lang="en-ZA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Comments /Instructions</a:t>
                      </a:r>
                      <a:endParaRPr lang="en-ZA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8431267"/>
                  </a:ext>
                </a:extLst>
              </a:tr>
              <a:tr h="1391878">
                <a:tc>
                  <a:txBody>
                    <a:bodyPr/>
                    <a:lstStyle/>
                    <a:p>
                      <a:r>
                        <a:rPr lang="en-US" sz="700" dirty="0"/>
                        <a:t>3 TwT afterschool Interschool  sessions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2h</a:t>
                      </a:r>
                    </a:p>
                    <a:p>
                      <a:pPr algn="ctr"/>
                      <a:endParaRPr lang="en-US" sz="700" dirty="0"/>
                    </a:p>
                    <a:p>
                      <a:pPr algn="ctr"/>
                      <a:r>
                        <a:rPr lang="en-US" sz="700" dirty="0">
                          <a:sym typeface="Wingdings" panose="05000000000000000000" pitchFamily="2" charset="2"/>
                        </a:rPr>
                        <a:t></a:t>
                      </a:r>
                    </a:p>
                    <a:p>
                      <a:pPr algn="ctr"/>
                      <a:endParaRPr lang="en-US" sz="700" dirty="0">
                        <a:sym typeface="Wingdings" panose="05000000000000000000" pitchFamily="2" charset="2"/>
                      </a:endParaRPr>
                    </a:p>
                    <a:p>
                      <a:pPr algn="ctr"/>
                      <a:r>
                        <a:rPr lang="en-US" sz="700" dirty="0">
                          <a:sym typeface="Wingdings" panose="05000000000000000000" pitchFamily="2" charset="2"/>
                        </a:rPr>
                        <a:t>3 </a:t>
                      </a:r>
                    </a:p>
                    <a:p>
                      <a:pPr algn="ctr"/>
                      <a:r>
                        <a:rPr lang="en-US" sz="700" dirty="0">
                          <a:sym typeface="Wingdings" panose="05000000000000000000" pitchFamily="2" charset="2"/>
                        </a:rPr>
                        <a:t>Sessions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Interschool *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 x 100 (+2)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1500</a:t>
                      </a:r>
                      <a:br>
                        <a:rPr lang="en-US" sz="700" dirty="0"/>
                      </a:br>
                      <a:r>
                        <a:rPr lang="en-US" sz="700" dirty="0"/>
                        <a:t>=2 x #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700" dirty="0"/>
                        <a:t>Each TwT session will present a new strategy which have to be implemented within the next month.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700" dirty="0"/>
                        <a:t>There will be 4 different sessions to choose from to make sure that teachers do not miss a session.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700" dirty="0"/>
                        <a:t>Bookings are essential and -20 pts if you do not pitch if you have booked!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700" dirty="0"/>
                        <a:t>Sessions are restricted to 20 people. Non-</a:t>
                      </a:r>
                      <a:r>
                        <a:rPr lang="en-US" sz="700" dirty="0" err="1"/>
                        <a:t>diep</a:t>
                      </a:r>
                      <a:r>
                        <a:rPr lang="en-US" sz="700" dirty="0"/>
                        <a:t> teachers can come and earn pts for their schools (5 pts) provided there is space. 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155888"/>
                  </a:ext>
                </a:extLst>
              </a:tr>
              <a:tr h="442870">
                <a:tc>
                  <a:txBody>
                    <a:bodyPr/>
                    <a:lstStyle/>
                    <a:p>
                      <a:r>
                        <a:rPr lang="en-US" sz="700" dirty="0"/>
                        <a:t>3 Tech-lab School based after school  sessions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2h</a:t>
                      </a:r>
                      <a:r>
                        <a:rPr lang="en-US" sz="700" dirty="0">
                          <a:sym typeface="Wingdings" panose="05000000000000000000" pitchFamily="2" charset="2"/>
                        </a:rPr>
                        <a:t>3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School Based *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 x 40 +100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900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Schools have to organize the dates and get the ITEs to let the Tech team know. </a:t>
                      </a:r>
                      <a:br>
                        <a:rPr lang="en-US" sz="700" dirty="0"/>
                      </a:br>
                      <a:r>
                        <a:rPr lang="en-US" sz="700" dirty="0"/>
                        <a:t>The last session (pick a suitable date in June) will be a theoretical and practical exam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18256"/>
                  </a:ext>
                </a:extLst>
              </a:tr>
              <a:tr h="442870">
                <a:tc>
                  <a:txBody>
                    <a:bodyPr/>
                    <a:lstStyle/>
                    <a:p>
                      <a:r>
                        <a:rPr lang="en-US" sz="700" dirty="0"/>
                        <a:t>School Based after school groups sessions 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½h  or </a:t>
                      </a:r>
                    </a:p>
                    <a:p>
                      <a:pPr algn="ctr"/>
                      <a:r>
                        <a:rPr lang="en-US" sz="700" dirty="0"/>
                        <a:t>1h or</a:t>
                      </a:r>
                    </a:p>
                    <a:p>
                      <a:pPr algn="ctr"/>
                      <a:r>
                        <a:rPr lang="en-US" sz="700" dirty="0"/>
                        <a:t>2h</a:t>
                      </a:r>
                    </a:p>
                    <a:p>
                      <a:pPr algn="ctr"/>
                      <a:endParaRPr lang="en-US" sz="700" dirty="0"/>
                    </a:p>
                    <a:p>
                      <a:pPr algn="ctr"/>
                      <a:r>
                        <a:rPr lang="en-US" sz="700" dirty="0">
                          <a:sym typeface="Wingdings" panose="05000000000000000000" pitchFamily="2" charset="2"/>
                        </a:rPr>
                        <a:t></a:t>
                      </a:r>
                    </a:p>
                    <a:p>
                      <a:pPr algn="ctr"/>
                      <a:r>
                        <a:rPr lang="en-US" sz="700" dirty="0">
                          <a:sym typeface="Wingdings" panose="05000000000000000000" pitchFamily="2" charset="2"/>
                        </a:rPr>
                        <a:t>12</a:t>
                      </a:r>
                    </a:p>
                    <a:p>
                      <a:pPr algn="ctr"/>
                      <a:r>
                        <a:rPr lang="en-US" sz="700" dirty="0">
                          <a:sym typeface="Wingdings" panose="05000000000000000000" pitchFamily="2" charset="2"/>
                        </a:rPr>
                        <a:t>Sessions</a:t>
                      </a:r>
                    </a:p>
                    <a:p>
                      <a:pPr algn="ctr"/>
                      <a:endParaRPr lang="en-US" sz="700" dirty="0">
                        <a:sym typeface="Wingdings" panose="05000000000000000000" pitchFamily="2" charset="2"/>
                      </a:endParaRPr>
                    </a:p>
                    <a:p>
                      <a:pPr algn="ctr"/>
                      <a:endParaRPr lang="en-US" sz="700" dirty="0">
                        <a:sym typeface="Wingdings" panose="05000000000000000000" pitchFamily="2" charset="2"/>
                      </a:endParaRPr>
                    </a:p>
                    <a:p>
                      <a:pPr algn="ctr"/>
                      <a:endParaRPr lang="en-ZA" sz="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School Based*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10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25 (+2NDP)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Do lesson planning sessions with your team and/ or non-Diep school grade colleagues </a:t>
                      </a:r>
                    </a:p>
                    <a:p>
                      <a:r>
                        <a:rPr lang="en-US" sz="700" dirty="0"/>
                        <a:t>App and skill workshops with peers (2 school pts per non-Diep teacher)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938356"/>
                  </a:ext>
                </a:extLst>
              </a:tr>
              <a:tr h="822473">
                <a:tc>
                  <a:txBody>
                    <a:bodyPr/>
                    <a:lstStyle/>
                    <a:p>
                      <a:r>
                        <a:rPr lang="en-US" sz="700" dirty="0"/>
                        <a:t>Inter school sessions (after school)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Interschool*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</a:t>
                      </a:r>
                    </a:p>
                    <a:p>
                      <a:r>
                        <a:rPr lang="en-US" sz="700" dirty="0"/>
                        <a:t>40 (F)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+5 (host)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Do lesson planning sessions with your e-learning buddies at other schools (2/more people). Host school get 5 pts extra. Or come and do it at our k-space (less than 10)-just book space.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Do app and skill workshops (or ask ITE to do it) Invite the other schools! Facilitator gets 40, Diep teachers get 20 and non-Diep teachers 5.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978806"/>
                  </a:ext>
                </a:extLst>
              </a:tr>
              <a:tr h="442870">
                <a:tc>
                  <a:txBody>
                    <a:bodyPr/>
                    <a:lstStyle/>
                    <a:p>
                      <a:r>
                        <a:rPr lang="en-US" sz="700" dirty="0"/>
                        <a:t>1 on 1s with ITEs 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 on 1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Schedule with ITEs (See ITE at least 2 x a month or more!) use for lesson plan, support or badges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908415"/>
                  </a:ext>
                </a:extLst>
              </a:tr>
              <a:tr h="256584">
                <a:tc>
                  <a:txBody>
                    <a:bodyPr/>
                    <a:lstStyle/>
                    <a:p>
                      <a:r>
                        <a:rPr lang="en-US" sz="700" dirty="0"/>
                        <a:t>1 on 1’s with Maggie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1 on 1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30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= 30 x 4 x 4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Schedule with Maggie (See her at least 4 times) Via Teams, Google meet or at the K-space!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896508"/>
                  </a:ext>
                </a:extLst>
              </a:tr>
              <a:tr h="256584">
                <a:tc>
                  <a:txBody>
                    <a:bodyPr/>
                    <a:lstStyle/>
                    <a:p>
                      <a:r>
                        <a:rPr lang="en-US" sz="700" dirty="0"/>
                        <a:t>Badges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10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Any of the above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20/badge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Compulsory badges 20pts and other badges 2 (must be used actively in the class)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329867"/>
                  </a:ext>
                </a:extLst>
              </a:tr>
              <a:tr h="632672">
                <a:tc>
                  <a:txBody>
                    <a:bodyPr/>
                    <a:lstStyle/>
                    <a:p>
                      <a:r>
                        <a:rPr lang="en-US" sz="700" dirty="0"/>
                        <a:t>Teach meet2 </a:t>
                      </a:r>
                      <a:br>
                        <a:rPr lang="en-US" sz="700" dirty="0"/>
                      </a:br>
                      <a:r>
                        <a:rPr lang="en-US" sz="700" dirty="0"/>
                        <a:t>(after school)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 2h / 4h</a:t>
                      </a:r>
                    </a:p>
                    <a:p>
                      <a:pPr algn="ctr"/>
                      <a:r>
                        <a:rPr lang="en-US" sz="700" dirty="0">
                          <a:sym typeface="Wingdings" panose="05000000000000000000" pitchFamily="2" charset="2"/>
                        </a:rPr>
                        <a:t></a:t>
                      </a:r>
                    </a:p>
                    <a:p>
                      <a:pPr algn="ctr"/>
                      <a:r>
                        <a:rPr lang="en-US" sz="700" dirty="0">
                          <a:sym typeface="Wingdings" panose="05000000000000000000" pitchFamily="2" charset="2"/>
                        </a:rPr>
                        <a:t>2 Sessions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Interschool*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  <a:p>
                      <a:r>
                        <a:rPr lang="en-US" sz="700" dirty="0"/>
                        <a:t>30 + prizes</a:t>
                      </a:r>
                    </a:p>
                    <a:p>
                      <a:r>
                        <a:rPr lang="en-US" sz="700" dirty="0"/>
                        <a:t>20 + prizes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1000 +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All Diep teachers should be there! </a:t>
                      </a:r>
                      <a:br>
                        <a:rPr lang="en-US" sz="700" dirty="0"/>
                      </a:br>
                      <a:r>
                        <a:rPr lang="en-US" sz="700" dirty="0"/>
                        <a:t>5 E-lesson presenters 30pts +prizes</a:t>
                      </a:r>
                    </a:p>
                    <a:p>
                      <a:r>
                        <a:rPr lang="en-US" sz="700" dirty="0"/>
                        <a:t>5 App smashers 20 pts + prizes 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475014"/>
                  </a:ext>
                </a:extLst>
              </a:tr>
              <a:tr h="256584">
                <a:tc>
                  <a:txBody>
                    <a:bodyPr/>
                    <a:lstStyle/>
                    <a:p>
                      <a:r>
                        <a:rPr lang="en-US" sz="700" dirty="0"/>
                        <a:t>4 Diep e-lessons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4 lessons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 x 100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2000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Complete folders with lesson plan, lesson material, ppt,  rubric, recording and lesson video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558856"/>
                  </a:ext>
                </a:extLst>
              </a:tr>
              <a:tr h="256584">
                <a:tc>
                  <a:txBody>
                    <a:bodyPr/>
                    <a:lstStyle/>
                    <a:p>
                      <a:r>
                        <a:rPr lang="en-US" sz="700" dirty="0"/>
                        <a:t>e-PLC steering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½</a:t>
                      </a:r>
                      <a:r>
                        <a:rPr lang="en-US" sz="700" dirty="0">
                          <a:sym typeface="Wingdings" panose="05000000000000000000" pitchFamily="2" charset="2"/>
                        </a:rPr>
                        <a:t>2h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Interschool*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Optional. Coffee chats, Brainstorming, Opportunities </a:t>
                      </a:r>
                      <a:r>
                        <a:rPr lang="en-US" sz="700" dirty="0" err="1"/>
                        <a:t>etc</a:t>
                      </a:r>
                      <a:r>
                        <a:rPr lang="en-US" sz="700" dirty="0"/>
                        <a:t>  (notification via WA e-learning group)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680615"/>
                  </a:ext>
                </a:extLst>
              </a:tr>
              <a:tr h="256584">
                <a:tc>
                  <a:txBody>
                    <a:bodyPr/>
                    <a:lstStyle/>
                    <a:p>
                      <a:r>
                        <a:rPr lang="en-US" sz="700" dirty="0"/>
                        <a:t>Other ad hoc points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½ , 1h,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1-100</a:t>
                      </a:r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sz="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Webinars, flash-mobs, </a:t>
                      </a:r>
                      <a:r>
                        <a:rPr lang="en-US" sz="700" dirty="0" err="1"/>
                        <a:t>jaribaaa</a:t>
                      </a:r>
                      <a:r>
                        <a:rPr lang="en-US" sz="700" dirty="0"/>
                        <a:t> opportunities , surveys, computer room, best Wakelet, </a:t>
                      </a:r>
                      <a:r>
                        <a:rPr lang="en-US" sz="700" dirty="0" err="1"/>
                        <a:t>etc</a:t>
                      </a:r>
                      <a:r>
                        <a:rPr lang="en-US" sz="700" dirty="0"/>
                        <a:t>……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412612"/>
                  </a:ext>
                </a:extLst>
              </a:tr>
            </a:tbl>
          </a:graphicData>
        </a:graphic>
      </p:graphicFrame>
      <p:grpSp>
        <p:nvGrpSpPr>
          <p:cNvPr id="12" name="Group 12">
            <a:extLst>
              <a:ext uri="{FF2B5EF4-FFF2-40B4-BE49-F238E27FC236}">
                <a16:creationId xmlns:a16="http://schemas.microsoft.com/office/drawing/2014/main" id="{4E545C9D-B1B9-A38C-53C8-EC08BFD828B9}"/>
              </a:ext>
            </a:extLst>
          </p:cNvPr>
          <p:cNvGrpSpPr/>
          <p:nvPr/>
        </p:nvGrpSpPr>
        <p:grpSpPr>
          <a:xfrm>
            <a:off x="15107945" y="4482612"/>
            <a:ext cx="3026456" cy="5688259"/>
            <a:chOff x="0" y="0"/>
            <a:chExt cx="6350000" cy="63500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6B1DB14-4B1D-EB8F-E136-E7CC52C80434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solidFill>
              <a:srgbClr val="015466">
                <a:alpha val="73725"/>
              </a:srgbClr>
            </a:solidFill>
            <a:ln w="12700">
              <a:noFill/>
            </a:ln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EE5BB17-622E-081A-D066-5B00567033B0}"/>
              </a:ext>
            </a:extLst>
          </p:cNvPr>
          <p:cNvGrpSpPr/>
          <p:nvPr/>
        </p:nvGrpSpPr>
        <p:grpSpPr>
          <a:xfrm>
            <a:off x="-76200" y="7519420"/>
            <a:ext cx="2931859" cy="2699317"/>
            <a:chOff x="-101743" y="7522615"/>
            <a:chExt cx="2931859" cy="2699317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35033D9F-7CF1-01F1-D419-491C49DA975E}"/>
                </a:ext>
              </a:extLst>
            </p:cNvPr>
            <p:cNvGrpSpPr/>
            <p:nvPr/>
          </p:nvGrpSpPr>
          <p:grpSpPr>
            <a:xfrm>
              <a:off x="285490" y="7935932"/>
              <a:ext cx="2017324" cy="2017324"/>
              <a:chOff x="0" y="0"/>
              <a:chExt cx="812800" cy="812800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CD6117D4-7280-C55C-A7E3-D7578D71835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ZA"/>
              </a:p>
            </p:txBody>
          </p:sp>
        </p:grp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4DF5A318-8137-F74A-C55B-255F26074B49}"/>
                </a:ext>
              </a:extLst>
            </p:cNvPr>
            <p:cNvSpPr/>
            <p:nvPr/>
          </p:nvSpPr>
          <p:spPr>
            <a:xfrm>
              <a:off x="-101743" y="7522615"/>
              <a:ext cx="2931859" cy="2699317"/>
            </a:xfrm>
            <a:custGeom>
              <a:avLst/>
              <a:gdLst/>
              <a:ahLst/>
              <a:cxnLst/>
              <a:rect l="l" t="t" r="r" b="b"/>
              <a:pathLst>
                <a:path w="2931859" h="2699317">
                  <a:moveTo>
                    <a:pt x="0" y="0"/>
                  </a:moveTo>
                  <a:lnTo>
                    <a:pt x="2931859" y="0"/>
                  </a:lnTo>
                  <a:lnTo>
                    <a:pt x="2931859" y="2699317"/>
                  </a:lnTo>
                  <a:lnTo>
                    <a:pt x="0" y="2699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0" name="Freeform 10" descr="Logo  Description automatically generated">
            <a:extLst>
              <a:ext uri="{FF2B5EF4-FFF2-40B4-BE49-F238E27FC236}">
                <a16:creationId xmlns:a16="http://schemas.microsoft.com/office/drawing/2014/main" id="{DD8EAB69-351C-988A-768E-1C9824814A6C}"/>
              </a:ext>
            </a:extLst>
          </p:cNvPr>
          <p:cNvSpPr/>
          <p:nvPr/>
        </p:nvSpPr>
        <p:spPr>
          <a:xfrm>
            <a:off x="3250616" y="6705823"/>
            <a:ext cx="1816652" cy="3103370"/>
          </a:xfrm>
          <a:custGeom>
            <a:avLst/>
            <a:gdLst/>
            <a:ahLst/>
            <a:cxnLst/>
            <a:rect l="l" t="t" r="r" b="b"/>
            <a:pathLst>
              <a:path w="4091008" h="6995622">
                <a:moveTo>
                  <a:pt x="0" y="0"/>
                </a:moveTo>
                <a:lnTo>
                  <a:pt x="4091008" y="0"/>
                </a:lnTo>
                <a:lnTo>
                  <a:pt x="4091008" y="6995622"/>
                </a:lnTo>
                <a:lnTo>
                  <a:pt x="0" y="69956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8" b="-48"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EF0B89-58E5-E6D1-1ECB-81553215E282}"/>
              </a:ext>
            </a:extLst>
          </p:cNvPr>
          <p:cNvSpPr/>
          <p:nvPr/>
        </p:nvSpPr>
        <p:spPr>
          <a:xfrm>
            <a:off x="6594158" y="295879"/>
            <a:ext cx="11349628" cy="9231919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44389-1F3A-EC29-3130-21450A9843B0}"/>
              </a:ext>
            </a:extLst>
          </p:cNvPr>
          <p:cNvSpPr txBox="1"/>
          <p:nvPr/>
        </p:nvSpPr>
        <p:spPr>
          <a:xfrm>
            <a:off x="6839346" y="571500"/>
            <a:ext cx="10610453" cy="895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Who</a:t>
            </a:r>
            <a:r>
              <a:rPr lang="en-US" sz="3600" b="1" dirty="0">
                <a:solidFill>
                  <a:schemeClr val="tx1"/>
                </a:solidFill>
              </a:rPr>
              <a:t>: All Diep teachers</a:t>
            </a:r>
            <a:br>
              <a:rPr lang="en-US" sz="3600" b="1" dirty="0">
                <a:solidFill>
                  <a:schemeClr val="tx1"/>
                </a:solidFill>
              </a:rPr>
            </a:br>
            <a:endParaRPr lang="en-US" sz="36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What</a:t>
            </a:r>
            <a:r>
              <a:rPr lang="en-US" sz="3600" b="1" dirty="0"/>
              <a:t>: A Teachmeet is a sharing session where we showcase our e-lessons and the apps we used.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1 in the middle of the year (5 June) and a celebration at the end of the year (1 Nov)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5 Diep e-lessons (Chosen top lessons)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App smash of apps that you used innovatively in your lessons. </a:t>
            </a:r>
            <a:br>
              <a:rPr lang="en-US" sz="3600" b="1" dirty="0"/>
            </a:br>
            <a:endParaRPr lang="en-US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How</a:t>
            </a:r>
            <a:r>
              <a:rPr lang="en-US" sz="3600" b="1" dirty="0">
                <a:solidFill>
                  <a:schemeClr val="tx1"/>
                </a:solidFill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The 5 best scoring e-lessons will present.  (All 5 get prizes)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Enter your apps-mash – the 5 submitted present for prizes.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8" name="Graphic 17" descr="Target with solid fill">
            <a:extLst>
              <a:ext uri="{FF2B5EF4-FFF2-40B4-BE49-F238E27FC236}">
                <a16:creationId xmlns:a16="http://schemas.microsoft.com/office/drawing/2014/main" id="{374CEC08-5975-CAD7-DF06-D218CC81E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2459" y="3924300"/>
            <a:ext cx="666946" cy="6669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1A30CD8-1FBE-3739-61A6-9A556036E87B}"/>
              </a:ext>
            </a:extLst>
          </p:cNvPr>
          <p:cNvSpPr txBox="1"/>
          <p:nvPr/>
        </p:nvSpPr>
        <p:spPr>
          <a:xfrm>
            <a:off x="1145309" y="3785060"/>
            <a:ext cx="52150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AECC36"/>
                </a:solidFill>
              </a:rPr>
              <a:t>Teachmeet Attendance 200pts</a:t>
            </a:r>
          </a:p>
          <a:p>
            <a:r>
              <a:rPr lang="en-US" sz="2800" b="1" dirty="0">
                <a:solidFill>
                  <a:srgbClr val="AECC36"/>
                </a:solidFill>
              </a:rPr>
              <a:t>e-lesson present  50 pts</a:t>
            </a:r>
          </a:p>
          <a:p>
            <a:r>
              <a:rPr lang="en-US" sz="2800" b="1" dirty="0">
                <a:solidFill>
                  <a:srgbClr val="AECC36"/>
                </a:solidFill>
              </a:rPr>
              <a:t>Teachmeet apps-mash 30 pts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A8841A-D0D0-9BF0-9027-14D6F0D80F0F}"/>
              </a:ext>
            </a:extLst>
          </p:cNvPr>
          <p:cNvSpPr/>
          <p:nvPr/>
        </p:nvSpPr>
        <p:spPr>
          <a:xfrm>
            <a:off x="870528" y="439562"/>
            <a:ext cx="4993570" cy="2951338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65F6C"/>
                </a:solidFill>
              </a:rPr>
              <a:t>Teachmeet (2)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Show off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E-lessons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Apps and skills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= Prizes</a:t>
            </a:r>
          </a:p>
          <a:p>
            <a:pPr algn="ctr"/>
            <a:endParaRPr lang="en-Z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16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C509D-3F7F-19A0-D8C8-1EA8D4C0C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>
            <a:extLst>
              <a:ext uri="{FF2B5EF4-FFF2-40B4-BE49-F238E27FC236}">
                <a16:creationId xmlns:a16="http://schemas.microsoft.com/office/drawing/2014/main" id="{8435328A-56AA-C4A9-3331-015FDEC79E1F}"/>
              </a:ext>
            </a:extLst>
          </p:cNvPr>
          <p:cNvGrpSpPr/>
          <p:nvPr/>
        </p:nvGrpSpPr>
        <p:grpSpPr>
          <a:xfrm>
            <a:off x="15107945" y="4482612"/>
            <a:ext cx="3026456" cy="5688259"/>
            <a:chOff x="0" y="0"/>
            <a:chExt cx="6350000" cy="63500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A84B60E5-5758-2645-8ED2-3F428FCD1E03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solidFill>
              <a:srgbClr val="015466">
                <a:alpha val="73725"/>
              </a:srgbClr>
            </a:solidFill>
            <a:ln w="12700">
              <a:noFill/>
            </a:ln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6B8A9FC-D8F9-50EC-C90D-36A01EAA6B29}"/>
              </a:ext>
            </a:extLst>
          </p:cNvPr>
          <p:cNvSpPr/>
          <p:nvPr/>
        </p:nvSpPr>
        <p:spPr>
          <a:xfrm>
            <a:off x="288636" y="114300"/>
            <a:ext cx="8806872" cy="685800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65F6C"/>
                </a:solidFill>
              </a:rPr>
              <a:t>Game points and rules</a:t>
            </a:r>
            <a:endParaRPr lang="en-ZA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40CE8BD-C72B-8803-33B4-D1655C24A3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274830"/>
              </p:ext>
            </p:extLst>
          </p:nvPr>
        </p:nvGraphicFramePr>
        <p:xfrm>
          <a:off x="288636" y="1033780"/>
          <a:ext cx="17754599" cy="883412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628792">
                  <a:extLst>
                    <a:ext uri="{9D8B030D-6E8A-4147-A177-3AD203B41FA5}">
                      <a16:colId xmlns:a16="http://schemas.microsoft.com/office/drawing/2014/main" val="2130520459"/>
                    </a:ext>
                  </a:extLst>
                </a:gridCol>
                <a:gridCol w="1155391">
                  <a:extLst>
                    <a:ext uri="{9D8B030D-6E8A-4147-A177-3AD203B41FA5}">
                      <a16:colId xmlns:a16="http://schemas.microsoft.com/office/drawing/2014/main" val="67870642"/>
                    </a:ext>
                  </a:extLst>
                </a:gridCol>
                <a:gridCol w="1920932">
                  <a:extLst>
                    <a:ext uri="{9D8B030D-6E8A-4147-A177-3AD203B41FA5}">
                      <a16:colId xmlns:a16="http://schemas.microsoft.com/office/drawing/2014/main" val="1672904833"/>
                    </a:ext>
                  </a:extLst>
                </a:gridCol>
                <a:gridCol w="1586953">
                  <a:extLst>
                    <a:ext uri="{9D8B030D-6E8A-4147-A177-3AD203B41FA5}">
                      <a16:colId xmlns:a16="http://schemas.microsoft.com/office/drawing/2014/main" val="1216037310"/>
                    </a:ext>
                  </a:extLst>
                </a:gridCol>
                <a:gridCol w="1426709">
                  <a:extLst>
                    <a:ext uri="{9D8B030D-6E8A-4147-A177-3AD203B41FA5}">
                      <a16:colId xmlns:a16="http://schemas.microsoft.com/office/drawing/2014/main" val="2083514530"/>
                    </a:ext>
                  </a:extLst>
                </a:gridCol>
                <a:gridCol w="9035822">
                  <a:extLst>
                    <a:ext uri="{9D8B030D-6E8A-4147-A177-3AD203B41FA5}">
                      <a16:colId xmlns:a16="http://schemas.microsoft.com/office/drawing/2014/main" val="2137714333"/>
                    </a:ext>
                  </a:extLst>
                </a:gridCol>
              </a:tblGrid>
              <a:tr h="72093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What</a:t>
                      </a:r>
                      <a:endParaRPr lang="en-ZA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Time, </a:t>
                      </a:r>
                      <a:r>
                        <a:rPr lang="en-US" sz="2000" dirty="0">
                          <a:sym typeface="Wingdings" panose="05000000000000000000" pitchFamily="2" charset="2"/>
                        </a:rPr>
                        <a:t>#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/session</a:t>
                      </a:r>
                      <a:endParaRPr lang="en-ZA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Kilt Leaderboard*</a:t>
                      </a:r>
                      <a:endParaRPr lang="en-ZA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PTS Per Diep teacher (DP)</a:t>
                      </a:r>
                      <a:endParaRPr lang="en-ZA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Per school team</a:t>
                      </a:r>
                      <a:endParaRPr lang="en-ZA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Comments /Instructions</a:t>
                      </a:r>
                      <a:endParaRPr lang="en-ZA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8431267"/>
                  </a:ext>
                </a:extLst>
              </a:tr>
              <a:tr h="2068783">
                <a:tc>
                  <a:txBody>
                    <a:bodyPr/>
                    <a:lstStyle/>
                    <a:p>
                      <a:r>
                        <a:rPr lang="en-US" dirty="0"/>
                        <a:t>3 TwT afterschool Interschool  sessions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2h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>
                          <a:sym typeface="Wingdings" panose="05000000000000000000" pitchFamily="2" charset="2"/>
                        </a:rPr>
                        <a:t></a:t>
                      </a:r>
                    </a:p>
                    <a:p>
                      <a:pPr algn="ctr"/>
                      <a:endParaRPr lang="en-US" dirty="0">
                        <a:sym typeface="Wingdings" panose="05000000000000000000" pitchFamily="2" charset="2"/>
                      </a:endParaRPr>
                    </a:p>
                    <a:p>
                      <a:pPr algn="ctr"/>
                      <a:r>
                        <a:rPr lang="en-US" dirty="0">
                          <a:sym typeface="Wingdings" panose="05000000000000000000" pitchFamily="2" charset="2"/>
                        </a:rPr>
                        <a:t>3 </a:t>
                      </a:r>
                    </a:p>
                    <a:p>
                      <a:pPr algn="ctr"/>
                      <a:r>
                        <a:rPr lang="en-US" dirty="0">
                          <a:sym typeface="Wingdings" panose="05000000000000000000" pitchFamily="2" charset="2"/>
                        </a:rPr>
                        <a:t>Sessions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Interschool *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x 100 (+2)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1500</a:t>
                      </a:r>
                      <a:br>
                        <a:rPr lang="en-US" dirty="0"/>
                      </a:br>
                      <a:r>
                        <a:rPr lang="en-US" dirty="0"/>
                        <a:t>=2 x #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Each TwT session will present a new strategy which have to be implemented within the next month.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There will be 4 different sessions to choose from to make sure that teachers do not miss a session.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Bookings are essential and -20 pts if you do not pitch if you have booked!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Sessions are restricted to 20 people. Non-</a:t>
                      </a:r>
                      <a:r>
                        <a:rPr lang="en-US" dirty="0" err="1"/>
                        <a:t>diep</a:t>
                      </a:r>
                      <a:r>
                        <a:rPr lang="en-US" dirty="0"/>
                        <a:t> teachers can come and earn pts for their schools (5 pts) provided there is space. 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155888"/>
                  </a:ext>
                </a:extLst>
              </a:tr>
              <a:tr h="658249">
                <a:tc>
                  <a:txBody>
                    <a:bodyPr/>
                    <a:lstStyle/>
                    <a:p>
                      <a:r>
                        <a:rPr lang="en-US" dirty="0"/>
                        <a:t>3 Tech-lab School based after school  sessions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2h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3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School Based *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x 40 +100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900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Schools have to organize the dates and get the ITEs to let the Tech team know. </a:t>
                      </a:r>
                      <a:br>
                        <a:rPr lang="en-US" dirty="0"/>
                      </a:br>
                      <a:r>
                        <a:rPr lang="en-US" dirty="0"/>
                        <a:t>The last session (pick a suitable date in June) will be a theoretical and practical exam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18256"/>
                  </a:ext>
                </a:extLst>
              </a:tr>
              <a:tr h="658249">
                <a:tc>
                  <a:txBody>
                    <a:bodyPr/>
                    <a:lstStyle/>
                    <a:p>
                      <a:r>
                        <a:rPr lang="en-US" dirty="0"/>
                        <a:t>School Based after school groups sessions 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½h  or </a:t>
                      </a:r>
                    </a:p>
                    <a:p>
                      <a:pPr algn="ctr"/>
                      <a:r>
                        <a:rPr lang="en-US" dirty="0"/>
                        <a:t>1h or</a:t>
                      </a:r>
                    </a:p>
                    <a:p>
                      <a:pPr algn="ctr"/>
                      <a:r>
                        <a:rPr lang="en-US" dirty="0"/>
                        <a:t>2h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>
                          <a:sym typeface="Wingdings" panose="05000000000000000000" pitchFamily="2" charset="2"/>
                        </a:rPr>
                        <a:t></a:t>
                      </a:r>
                    </a:p>
                    <a:p>
                      <a:pPr algn="ctr"/>
                      <a:r>
                        <a:rPr lang="en-US" dirty="0">
                          <a:sym typeface="Wingdings" panose="05000000000000000000" pitchFamily="2" charset="2"/>
                        </a:rPr>
                        <a:t>12</a:t>
                      </a:r>
                    </a:p>
                    <a:p>
                      <a:pPr algn="ctr"/>
                      <a:r>
                        <a:rPr lang="en-US" dirty="0">
                          <a:sym typeface="Wingdings" panose="05000000000000000000" pitchFamily="2" charset="2"/>
                        </a:rPr>
                        <a:t>Sessions</a:t>
                      </a:r>
                    </a:p>
                    <a:p>
                      <a:pPr algn="ctr"/>
                      <a:endParaRPr lang="en-US" dirty="0">
                        <a:sym typeface="Wingdings" panose="05000000000000000000" pitchFamily="2" charset="2"/>
                      </a:endParaRPr>
                    </a:p>
                    <a:p>
                      <a:pPr algn="ctr"/>
                      <a:endParaRPr lang="en-US" dirty="0">
                        <a:sym typeface="Wingdings" panose="05000000000000000000" pitchFamily="2" charset="2"/>
                      </a:endParaRPr>
                    </a:p>
                    <a:p>
                      <a:pPr algn="ctr"/>
                      <a:endParaRPr lang="en-ZA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School Based*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 (+2NDP)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 lesson planning sessions with your team and/ or non-Diep school grade colleagues </a:t>
                      </a:r>
                    </a:p>
                    <a:p>
                      <a:r>
                        <a:rPr lang="en-US" dirty="0"/>
                        <a:t>App and skill workshops with peers (2 school pts per non-Diep teacher)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938356"/>
                  </a:ext>
                </a:extLst>
              </a:tr>
              <a:tr h="1222462">
                <a:tc>
                  <a:txBody>
                    <a:bodyPr/>
                    <a:lstStyle/>
                    <a:p>
                      <a:r>
                        <a:rPr lang="en-US" dirty="0"/>
                        <a:t>Inter school sessions (after school)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Interschool*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  <a:p>
                      <a:r>
                        <a:rPr lang="en-US" dirty="0"/>
                        <a:t>40 (F)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+5 (host)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Do lesson planning sessions with your e-learning buddies at other schools (2/more people). Host school get 5 pts extra. Or come and do it at our k-space (less than 10)-just book space.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Do app and skill workshops (or ask ITE to do it) Invite the other schools! Facilitator gets 40, Diep teachers get 20 and non-Diep teachers 5.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978806"/>
                  </a:ext>
                </a:extLst>
              </a:tr>
              <a:tr h="658249">
                <a:tc>
                  <a:txBody>
                    <a:bodyPr/>
                    <a:lstStyle/>
                    <a:p>
                      <a:r>
                        <a:rPr lang="en-US" dirty="0"/>
                        <a:t>1 on 1s with ITEs 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on 1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Schedule with ITEs (See ITE at least 2 x a month or more!) use for lesson plan, support or badges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908415"/>
                  </a:ext>
                </a:extLst>
              </a:tr>
              <a:tr h="381367">
                <a:tc>
                  <a:txBody>
                    <a:bodyPr/>
                    <a:lstStyle/>
                    <a:p>
                      <a:r>
                        <a:rPr lang="en-US" dirty="0"/>
                        <a:t>1 on 1’s with Maggie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 on 1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= 30 x 4 x 4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Schedule with Maggie (See her at least 4 times) Via Teams, Google meet or at the K-space!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896508"/>
                  </a:ext>
                </a:extLst>
              </a:tr>
              <a:tr h="381367">
                <a:tc>
                  <a:txBody>
                    <a:bodyPr/>
                    <a:lstStyle/>
                    <a:p>
                      <a:r>
                        <a:rPr lang="en-US" dirty="0"/>
                        <a:t>Badges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Any of the above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20/badge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Compulsory badges 20pts and other badges 2 (must be used actively in the class)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329867"/>
                  </a:ext>
                </a:extLst>
              </a:tr>
              <a:tr h="940356">
                <a:tc>
                  <a:txBody>
                    <a:bodyPr/>
                    <a:lstStyle/>
                    <a:p>
                      <a:r>
                        <a:rPr lang="en-US" dirty="0"/>
                        <a:t>Teach meet2 </a:t>
                      </a:r>
                      <a:br>
                        <a:rPr lang="en-US" dirty="0"/>
                      </a:br>
                      <a:r>
                        <a:rPr lang="en-US" dirty="0"/>
                        <a:t>(after school)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2h / 4h</a:t>
                      </a:r>
                    </a:p>
                    <a:p>
                      <a:pPr algn="ctr"/>
                      <a:r>
                        <a:rPr lang="en-US" dirty="0">
                          <a:sym typeface="Wingdings" panose="05000000000000000000" pitchFamily="2" charset="2"/>
                        </a:rPr>
                        <a:t></a:t>
                      </a:r>
                    </a:p>
                    <a:p>
                      <a:pPr algn="ctr"/>
                      <a:r>
                        <a:rPr lang="en-US" dirty="0">
                          <a:sym typeface="Wingdings" panose="05000000000000000000" pitchFamily="2" charset="2"/>
                        </a:rPr>
                        <a:t>2 Sessions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Interschool*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</a:t>
                      </a:r>
                    </a:p>
                    <a:p>
                      <a:r>
                        <a:rPr lang="en-US" dirty="0"/>
                        <a:t>30 + prizes</a:t>
                      </a:r>
                    </a:p>
                    <a:p>
                      <a:r>
                        <a:rPr lang="en-US" dirty="0"/>
                        <a:t>20 + prizes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1000 +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Diep teachers should be there! </a:t>
                      </a:r>
                      <a:br>
                        <a:rPr lang="en-US" dirty="0"/>
                      </a:br>
                      <a:r>
                        <a:rPr lang="en-US" dirty="0"/>
                        <a:t>5 E-lesson presenters 30pts +prizes</a:t>
                      </a:r>
                    </a:p>
                    <a:p>
                      <a:r>
                        <a:rPr lang="en-US" dirty="0"/>
                        <a:t>5 App smashers 20 pts + prizes 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475014"/>
                  </a:ext>
                </a:extLst>
              </a:tr>
              <a:tr h="381367">
                <a:tc>
                  <a:txBody>
                    <a:bodyPr/>
                    <a:lstStyle/>
                    <a:p>
                      <a:r>
                        <a:rPr lang="en-US" dirty="0"/>
                        <a:t>4 Diep e-lessons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lessons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x 100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2000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Complete folders with lesson plan, lesson material, ppt,  rubric, recording and lesson video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558856"/>
                  </a:ext>
                </a:extLst>
              </a:tr>
              <a:tr h="381367">
                <a:tc>
                  <a:txBody>
                    <a:bodyPr/>
                    <a:lstStyle/>
                    <a:p>
                      <a:r>
                        <a:rPr lang="en-US" dirty="0"/>
                        <a:t>e-PLC steering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½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2h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Interschool*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Optional. Coffee chats, Brainstorming, Opportunities </a:t>
                      </a:r>
                      <a:r>
                        <a:rPr lang="en-US" dirty="0" err="1"/>
                        <a:t>etc</a:t>
                      </a:r>
                      <a:r>
                        <a:rPr lang="en-US" dirty="0"/>
                        <a:t>  (notification via WA e-learning group)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680615"/>
                  </a:ext>
                </a:extLst>
              </a:tr>
              <a:tr h="381367">
                <a:tc>
                  <a:txBody>
                    <a:bodyPr/>
                    <a:lstStyle/>
                    <a:p>
                      <a:r>
                        <a:rPr lang="en-US" dirty="0"/>
                        <a:t>Other ad hoc points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½ , 1h,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1-100</a:t>
                      </a:r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Webinars, flash-mobs, </a:t>
                      </a:r>
                      <a:r>
                        <a:rPr lang="en-US" dirty="0" err="1"/>
                        <a:t>jaribaaa</a:t>
                      </a:r>
                      <a:r>
                        <a:rPr lang="en-US" dirty="0"/>
                        <a:t> opportunities , surveys, computer room, best Wakelet, </a:t>
                      </a:r>
                      <a:r>
                        <a:rPr lang="en-US" dirty="0" err="1"/>
                        <a:t>etc</a:t>
                      </a:r>
                      <a:r>
                        <a:rPr lang="en-US" dirty="0"/>
                        <a:t>……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412612"/>
                  </a:ext>
                </a:extLst>
              </a:tr>
            </a:tbl>
          </a:graphicData>
        </a:graphic>
      </p:graphicFrame>
      <p:pic>
        <p:nvPicPr>
          <p:cNvPr id="4" name="Picture 3" descr="A close-up of a fish&#10;&#10;AI-generated content may be incorrect.">
            <a:extLst>
              <a:ext uri="{FF2B5EF4-FFF2-40B4-BE49-F238E27FC236}">
                <a16:creationId xmlns:a16="http://schemas.microsoft.com/office/drawing/2014/main" id="{87C3AC64-02CA-81E0-D784-3ACB854EA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0453571">
            <a:off x="15634233" y="703478"/>
            <a:ext cx="2340176" cy="814381"/>
          </a:xfrm>
          <a:prstGeom prst="rect">
            <a:avLst/>
          </a:prstGeom>
        </p:spPr>
      </p:pic>
      <p:pic>
        <p:nvPicPr>
          <p:cNvPr id="5" name="Picture 4" descr="A close-up of a fish&#10;&#10;AI-generated content may be incorrect.">
            <a:extLst>
              <a:ext uri="{FF2B5EF4-FFF2-40B4-BE49-F238E27FC236}">
                <a16:creationId xmlns:a16="http://schemas.microsoft.com/office/drawing/2014/main" id="{E3CAEE2D-5321-C7A5-7C4B-68A786364D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0453571">
            <a:off x="16442225" y="-58180"/>
            <a:ext cx="1442627" cy="502034"/>
          </a:xfrm>
          <a:prstGeom prst="rect">
            <a:avLst/>
          </a:prstGeom>
        </p:spPr>
      </p:pic>
      <p:pic>
        <p:nvPicPr>
          <p:cNvPr id="7" name="Picture 6" descr="A close-up of a fish&#10;&#10;AI-generated content may be incorrect.">
            <a:extLst>
              <a:ext uri="{FF2B5EF4-FFF2-40B4-BE49-F238E27FC236}">
                <a16:creationId xmlns:a16="http://schemas.microsoft.com/office/drawing/2014/main" id="{72E65710-8C4A-6811-ED5E-EA4AAC7676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0453571">
            <a:off x="17493595" y="838083"/>
            <a:ext cx="1832035" cy="63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205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4F2A6-36BA-5156-5F0A-3949CE578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een grass on a black background&#10;&#10;AI-generated content may be incorrect.">
            <a:extLst>
              <a:ext uri="{FF2B5EF4-FFF2-40B4-BE49-F238E27FC236}">
                <a16:creationId xmlns:a16="http://schemas.microsoft.com/office/drawing/2014/main" id="{F4F590A5-6942-C2D5-7ADE-30527D78A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59666" y="4892806"/>
            <a:ext cx="6096000" cy="5467350"/>
          </a:xfrm>
          <a:prstGeom prst="rect">
            <a:avLst/>
          </a:prstGeom>
        </p:spPr>
      </p:pic>
      <p:grpSp>
        <p:nvGrpSpPr>
          <p:cNvPr id="12" name="Group 12">
            <a:extLst>
              <a:ext uri="{FF2B5EF4-FFF2-40B4-BE49-F238E27FC236}">
                <a16:creationId xmlns:a16="http://schemas.microsoft.com/office/drawing/2014/main" id="{2331C939-3D14-404B-EF48-83BFCFCC3743}"/>
              </a:ext>
            </a:extLst>
          </p:cNvPr>
          <p:cNvGrpSpPr/>
          <p:nvPr/>
        </p:nvGrpSpPr>
        <p:grpSpPr>
          <a:xfrm>
            <a:off x="15107945" y="4482612"/>
            <a:ext cx="3026456" cy="5688259"/>
            <a:chOff x="0" y="0"/>
            <a:chExt cx="6350000" cy="63500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B9FBC45-ACAB-AD73-3F59-48BDA93B73CC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solidFill>
              <a:srgbClr val="015466">
                <a:alpha val="73725"/>
              </a:srgbClr>
            </a:solidFill>
            <a:ln w="12700">
              <a:noFill/>
            </a:ln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0" name="Freeform 10" descr="Logo  Description automatically generated">
            <a:extLst>
              <a:ext uri="{FF2B5EF4-FFF2-40B4-BE49-F238E27FC236}">
                <a16:creationId xmlns:a16="http://schemas.microsoft.com/office/drawing/2014/main" id="{1F1EB01D-738C-B020-6607-678A2FC84A0A}"/>
              </a:ext>
            </a:extLst>
          </p:cNvPr>
          <p:cNvSpPr/>
          <p:nvPr/>
        </p:nvSpPr>
        <p:spPr>
          <a:xfrm>
            <a:off x="304800" y="188280"/>
            <a:ext cx="1219200" cy="1538756"/>
          </a:xfrm>
          <a:custGeom>
            <a:avLst/>
            <a:gdLst/>
            <a:ahLst/>
            <a:cxnLst/>
            <a:rect l="l" t="t" r="r" b="b"/>
            <a:pathLst>
              <a:path w="4091008" h="6995622">
                <a:moveTo>
                  <a:pt x="0" y="0"/>
                </a:moveTo>
                <a:lnTo>
                  <a:pt x="4091008" y="0"/>
                </a:lnTo>
                <a:lnTo>
                  <a:pt x="4091008" y="6995622"/>
                </a:lnTo>
                <a:lnTo>
                  <a:pt x="0" y="69956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" b="-24219"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36E317-8AE4-DD1C-E627-87F3156D62F8}"/>
              </a:ext>
            </a:extLst>
          </p:cNvPr>
          <p:cNvSpPr/>
          <p:nvPr/>
        </p:nvSpPr>
        <p:spPr>
          <a:xfrm>
            <a:off x="4343400" y="604498"/>
            <a:ext cx="8806872" cy="1122538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65F6C"/>
                </a:solidFill>
              </a:rPr>
              <a:t>Diep Lesson?</a:t>
            </a:r>
          </a:p>
          <a:p>
            <a:pPr algn="ctr"/>
            <a:r>
              <a:rPr lang="en-US" sz="3600" b="1" dirty="0">
                <a:solidFill>
                  <a:srgbClr val="265F6C"/>
                </a:solidFill>
              </a:rPr>
              <a:t>Bit.ly/goingdieper25  (for more info)</a:t>
            </a:r>
            <a:endParaRPr lang="en-ZA" b="1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A1B479-5A0B-F88F-F092-529C51897516}"/>
              </a:ext>
            </a:extLst>
          </p:cNvPr>
          <p:cNvGrpSpPr/>
          <p:nvPr/>
        </p:nvGrpSpPr>
        <p:grpSpPr>
          <a:xfrm>
            <a:off x="15776810" y="-114300"/>
            <a:ext cx="2438400" cy="2106047"/>
            <a:chOff x="-101743" y="7522615"/>
            <a:chExt cx="2931859" cy="2699317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B390A415-6067-FD44-A43A-1B733CC94769}"/>
                </a:ext>
              </a:extLst>
            </p:cNvPr>
            <p:cNvGrpSpPr/>
            <p:nvPr/>
          </p:nvGrpSpPr>
          <p:grpSpPr>
            <a:xfrm>
              <a:off x="285490" y="7935932"/>
              <a:ext cx="2017324" cy="2017324"/>
              <a:chOff x="0" y="0"/>
              <a:chExt cx="812800" cy="812800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2CAFFB19-7D75-D0AD-B0BA-D1CC4D42197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ZA"/>
              </a:p>
            </p:txBody>
          </p:sp>
        </p:grp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65370E97-8CB2-74BC-5FBC-187890FC8409}"/>
                </a:ext>
              </a:extLst>
            </p:cNvPr>
            <p:cNvSpPr/>
            <p:nvPr/>
          </p:nvSpPr>
          <p:spPr>
            <a:xfrm>
              <a:off x="-101743" y="7522615"/>
              <a:ext cx="2931859" cy="2699317"/>
            </a:xfrm>
            <a:custGeom>
              <a:avLst/>
              <a:gdLst/>
              <a:ahLst/>
              <a:cxnLst/>
              <a:rect l="l" t="t" r="r" b="b"/>
              <a:pathLst>
                <a:path w="2931859" h="2699317">
                  <a:moveTo>
                    <a:pt x="0" y="0"/>
                  </a:moveTo>
                  <a:lnTo>
                    <a:pt x="2931859" y="0"/>
                  </a:lnTo>
                  <a:lnTo>
                    <a:pt x="2931859" y="2699317"/>
                  </a:lnTo>
                  <a:lnTo>
                    <a:pt x="0" y="2699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21" name="Arrow: Bent-Up 20">
            <a:extLst>
              <a:ext uri="{FF2B5EF4-FFF2-40B4-BE49-F238E27FC236}">
                <a16:creationId xmlns:a16="http://schemas.microsoft.com/office/drawing/2014/main" id="{0FF88E9B-F016-5216-5E74-4059B261643F}"/>
              </a:ext>
            </a:extLst>
          </p:cNvPr>
          <p:cNvSpPr/>
          <p:nvPr/>
        </p:nvSpPr>
        <p:spPr>
          <a:xfrm rot="5400000">
            <a:off x="10618025" y="6202613"/>
            <a:ext cx="1576087" cy="2847737"/>
          </a:xfrm>
          <a:prstGeom prst="bent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474968-F0FC-62B5-5A60-7FB497421C7E}"/>
              </a:ext>
            </a:extLst>
          </p:cNvPr>
          <p:cNvGrpSpPr/>
          <p:nvPr/>
        </p:nvGrpSpPr>
        <p:grpSpPr>
          <a:xfrm>
            <a:off x="482441" y="2857500"/>
            <a:ext cx="9063901" cy="6377840"/>
            <a:chOff x="482441" y="2857500"/>
            <a:chExt cx="9063901" cy="6377840"/>
          </a:xfrm>
        </p:grpSpPr>
        <p:pic>
          <p:nvPicPr>
            <p:cNvPr id="31" name="Picture 2" descr="Create a person diving seep in the sea holding a tablet and at the bottom of the sea there are lots of devices. please add sociall media and app icons ">
              <a:extLst>
                <a:ext uri="{FF2B5EF4-FFF2-40B4-BE49-F238E27FC236}">
                  <a16:creationId xmlns:a16="http://schemas.microsoft.com/office/drawing/2014/main" id="{59670FCC-8862-8FD2-F907-902C4ADDD3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prstClr val="black"/>
                <a:schemeClr val="accent3">
                  <a:tint val="45000"/>
                  <a:satMod val="400000"/>
                </a:schemeClr>
              </a:duotone>
              <a:alphaModFix amt="4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32"/>
            <a:stretch/>
          </p:blipFill>
          <p:spPr bwMode="auto">
            <a:xfrm>
              <a:off x="482441" y="3009900"/>
              <a:ext cx="9063901" cy="6225440"/>
            </a:xfrm>
            <a:prstGeom prst="rect">
              <a:avLst/>
            </a:prstGeom>
            <a:noFill/>
            <a:ln w="76200">
              <a:solidFill>
                <a:srgbClr val="0DA19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25C10AD-287C-17EB-2EE8-3DF36BD4680A}"/>
                </a:ext>
              </a:extLst>
            </p:cNvPr>
            <p:cNvSpPr txBox="1"/>
            <p:nvPr/>
          </p:nvSpPr>
          <p:spPr>
            <a:xfrm>
              <a:off x="1128300" y="2857500"/>
              <a:ext cx="6448838" cy="563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000" b="1" dirty="0">
                  <a:solidFill>
                    <a:schemeClr val="bg1"/>
                  </a:solidFill>
                </a:rPr>
                <a:t>CAPS/ATPS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000" b="1" dirty="0">
                  <a:solidFill>
                    <a:schemeClr val="bg1"/>
                  </a:solidFill>
                </a:rPr>
                <a:t>Lesson plan</a:t>
              </a:r>
            </a:p>
            <a:p>
              <a:pPr marL="1028700" lvl="1" indent="-571500">
                <a:buFont typeface="Arial" panose="020B0604020202020204" pitchFamily="34" charset="0"/>
                <a:buChar char="•"/>
              </a:pPr>
              <a:r>
                <a:rPr lang="en-US" sz="4000" b="1" dirty="0">
                  <a:solidFill>
                    <a:schemeClr val="bg1"/>
                  </a:solidFill>
                </a:rPr>
                <a:t>Peer/ITE/Maggie support</a:t>
              </a:r>
            </a:p>
            <a:p>
              <a:pPr marL="1028700" lvl="1" indent="-571500">
                <a:buFont typeface="Arial" panose="020B0604020202020204" pitchFamily="34" charset="0"/>
                <a:buChar char="•"/>
              </a:pPr>
              <a:r>
                <a:rPr lang="en-US" sz="4000" b="1" dirty="0">
                  <a:solidFill>
                    <a:schemeClr val="bg1"/>
                  </a:solidFill>
                </a:rPr>
                <a:t>Choose tech</a:t>
              </a:r>
            </a:p>
            <a:p>
              <a:pPr marL="1028700" lvl="1" indent="-571500">
                <a:buFont typeface="Arial" panose="020B0604020202020204" pitchFamily="34" charset="0"/>
                <a:buChar char="•"/>
              </a:pPr>
              <a:r>
                <a:rPr lang="en-US" sz="4000" b="1" dirty="0">
                  <a:solidFill>
                    <a:schemeClr val="bg1"/>
                  </a:solidFill>
                </a:rPr>
                <a:t>Create support material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000" b="1" dirty="0">
                  <a:solidFill>
                    <a:schemeClr val="bg1"/>
                  </a:solidFill>
                </a:rPr>
                <a:t>Implement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000" b="1" dirty="0">
                  <a:solidFill>
                    <a:schemeClr val="bg1"/>
                  </a:solidFill>
                </a:rPr>
                <a:t>Self reflect </a:t>
              </a:r>
              <a:r>
                <a:rPr lang="en-US" sz="40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 Rubric</a:t>
              </a:r>
              <a:endParaRPr lang="en-ZA" sz="4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9239DFA-ECC0-F416-BBE7-AA27CA3992F4}"/>
              </a:ext>
            </a:extLst>
          </p:cNvPr>
          <p:cNvSpPr/>
          <p:nvPr/>
        </p:nvSpPr>
        <p:spPr>
          <a:xfrm>
            <a:off x="8631382" y="2359750"/>
            <a:ext cx="5410200" cy="4478686"/>
          </a:xfrm>
          <a:prstGeom prst="rect">
            <a:avLst/>
          </a:prstGeom>
          <a:solidFill>
            <a:srgbClr val="AECC36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14BC33-E88B-A560-E5E5-8C41B9D1269C}"/>
              </a:ext>
            </a:extLst>
          </p:cNvPr>
          <p:cNvSpPr/>
          <p:nvPr/>
        </p:nvSpPr>
        <p:spPr>
          <a:xfrm>
            <a:off x="8813910" y="2675490"/>
            <a:ext cx="5206890" cy="3847207"/>
          </a:xfrm>
          <a:prstGeom prst="rect">
            <a:avLst/>
          </a:prstGeom>
          <a:solidFill>
            <a:srgbClr val="AECC36"/>
          </a:solidFill>
        </p:spPr>
        <p:txBody>
          <a:bodyPr wrap="square">
            <a:spAutoFit/>
          </a:bodyPr>
          <a:lstStyle/>
          <a:p>
            <a:r>
              <a:rPr lang="en-US" sz="3600" b="1" dirty="0"/>
              <a:t>🤩</a:t>
            </a:r>
            <a:r>
              <a:rPr lang="en-US" sz="2800" b="1" dirty="0"/>
              <a:t> </a:t>
            </a:r>
            <a:r>
              <a:rPr lang="en-US" sz="3600" b="1" dirty="0"/>
              <a:t>Active not passive</a:t>
            </a:r>
          </a:p>
          <a:p>
            <a:r>
              <a:rPr lang="en-US" sz="3600" b="1" dirty="0"/>
              <a:t>🤩 4 C’s </a:t>
            </a:r>
          </a:p>
          <a:p>
            <a:r>
              <a:rPr lang="en-US" sz="3600" b="1" dirty="0"/>
              <a:t>🤩 </a:t>
            </a:r>
            <a:r>
              <a:rPr lang="en-ZA" sz="3600" b="1" dirty="0"/>
              <a:t>LEARNER CENTERED</a:t>
            </a:r>
            <a:br>
              <a:rPr lang="en-US" sz="3600" b="1" dirty="0"/>
            </a:br>
            <a:r>
              <a:rPr lang="en-US" sz="3600" b="1" dirty="0"/>
              <a:t>🤩 SAMR</a:t>
            </a:r>
          </a:p>
          <a:p>
            <a:r>
              <a:rPr lang="en-US" sz="3600" b="1" dirty="0"/>
              <a:t>🤩 TPACK</a:t>
            </a:r>
          </a:p>
          <a:p>
            <a:r>
              <a:rPr lang="en-US" sz="3600" b="1" dirty="0"/>
              <a:t>🤩 </a:t>
            </a:r>
            <a:r>
              <a:rPr lang="en-US" sz="4000" b="1" dirty="0"/>
              <a:t>Seamless Tech</a:t>
            </a:r>
          </a:p>
          <a:p>
            <a:endParaRPr lang="en-ZA" sz="24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8ED785-6A49-3062-8384-4C1B45794AA5}"/>
              </a:ext>
            </a:extLst>
          </p:cNvPr>
          <p:cNvGrpSpPr/>
          <p:nvPr/>
        </p:nvGrpSpPr>
        <p:grpSpPr>
          <a:xfrm>
            <a:off x="12954002" y="6184924"/>
            <a:ext cx="4082137" cy="2743200"/>
            <a:chOff x="12954000" y="6184924"/>
            <a:chExt cx="3853691" cy="27432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6D82590-1CA2-EFF9-1AB7-AA73A0B93725}"/>
                </a:ext>
              </a:extLst>
            </p:cNvPr>
            <p:cNvSpPr/>
            <p:nvPr/>
          </p:nvSpPr>
          <p:spPr>
            <a:xfrm>
              <a:off x="12954000" y="6184924"/>
              <a:ext cx="3853691" cy="2743200"/>
            </a:xfrm>
            <a:prstGeom prst="rect">
              <a:avLst/>
            </a:prstGeom>
            <a:solidFill>
              <a:srgbClr val="92D050"/>
            </a:solidFill>
            <a:ln w="7620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4" name="Google Shape;111;p21">
              <a:extLst>
                <a:ext uri="{FF2B5EF4-FFF2-40B4-BE49-F238E27FC236}">
                  <a16:creationId xmlns:a16="http://schemas.microsoft.com/office/drawing/2014/main" id="{4C998607-3239-8F8E-5CEF-DF6B0D0B07C8}"/>
                </a:ext>
              </a:extLst>
            </p:cNvPr>
            <p:cNvSpPr txBox="1"/>
            <p:nvPr/>
          </p:nvSpPr>
          <p:spPr>
            <a:xfrm>
              <a:off x="13274556" y="6317009"/>
              <a:ext cx="3420100" cy="23082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14313" marR="0" lvl="0" indent="-21431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Char char="•"/>
              </a:pPr>
              <a:r>
                <a:rPr lang="en-ZA" sz="36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Attention</a:t>
              </a:r>
              <a:endParaRPr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14313" marR="0" lvl="0" indent="-21431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Char char="•"/>
              </a:pPr>
              <a:r>
                <a:rPr lang="en-ZA" sz="36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Engagement</a:t>
              </a:r>
              <a:endParaRPr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14313" marR="0" lvl="0" indent="-21431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Char char="•"/>
              </a:pPr>
              <a:r>
                <a:rPr lang="en-ZA" sz="3600" b="1" i="0" u="none" strike="noStrike" cap="none" dirty="0">
                  <a:latin typeface="Arial"/>
                  <a:ea typeface="Arial"/>
                  <a:cs typeface="Arial"/>
                  <a:sym typeface="Arial"/>
                </a:rPr>
                <a:t>Consolidation</a:t>
              </a:r>
              <a:endParaRPr b="0" i="0" u="none" strike="noStrike" cap="none" dirty="0">
                <a:latin typeface="Arial"/>
                <a:ea typeface="Arial"/>
                <a:cs typeface="Arial"/>
                <a:sym typeface="Arial"/>
              </a:endParaRPr>
            </a:p>
            <a:p>
              <a:pPr marL="214313" marR="0" lvl="0" indent="-21431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Char char="•"/>
              </a:pPr>
              <a:r>
                <a:rPr lang="en-ZA" sz="36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Feedback</a:t>
              </a:r>
              <a:endParaRPr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" name="Picture 21" descr="A blue and purple coral&#10;&#10;AI-generated content may be incorrect.">
            <a:extLst>
              <a:ext uri="{FF2B5EF4-FFF2-40B4-BE49-F238E27FC236}">
                <a16:creationId xmlns:a16="http://schemas.microsoft.com/office/drawing/2014/main" id="{182ECE89-6B94-E7AC-B47D-40B1852DE0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5776810" y="8128911"/>
            <a:ext cx="2724918" cy="2724918"/>
          </a:xfrm>
          <a:prstGeom prst="rect">
            <a:avLst/>
          </a:prstGeom>
        </p:spPr>
      </p:pic>
      <p:pic>
        <p:nvPicPr>
          <p:cNvPr id="27" name="Picture 26" descr="A close-up of a fish&#10;&#10;AI-generated content may be incorrect.">
            <a:extLst>
              <a:ext uri="{FF2B5EF4-FFF2-40B4-BE49-F238E27FC236}">
                <a16:creationId xmlns:a16="http://schemas.microsoft.com/office/drawing/2014/main" id="{4FF01A0B-FAF5-A57E-95F6-C11F88E07E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20453571">
            <a:off x="13480025" y="4488481"/>
            <a:ext cx="2340176" cy="814381"/>
          </a:xfrm>
          <a:prstGeom prst="rect">
            <a:avLst/>
          </a:prstGeom>
        </p:spPr>
      </p:pic>
      <p:pic>
        <p:nvPicPr>
          <p:cNvPr id="29" name="Picture 28" descr="A close-up of a fish&#10;&#10;AI-generated content may be incorrect.">
            <a:extLst>
              <a:ext uri="{FF2B5EF4-FFF2-40B4-BE49-F238E27FC236}">
                <a16:creationId xmlns:a16="http://schemas.microsoft.com/office/drawing/2014/main" id="{4CD82AF1-C6CE-B4B5-24A0-700FC1208B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20453571">
            <a:off x="14288017" y="3726823"/>
            <a:ext cx="1442627" cy="502034"/>
          </a:xfrm>
          <a:prstGeom prst="rect">
            <a:avLst/>
          </a:prstGeom>
        </p:spPr>
      </p:pic>
      <p:pic>
        <p:nvPicPr>
          <p:cNvPr id="32" name="Picture 31" descr="A close-up of a fish&#10;&#10;AI-generated content may be incorrect.">
            <a:extLst>
              <a:ext uri="{FF2B5EF4-FFF2-40B4-BE49-F238E27FC236}">
                <a16:creationId xmlns:a16="http://schemas.microsoft.com/office/drawing/2014/main" id="{DA8D245E-53CB-D155-E855-8C2F667837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20453571">
            <a:off x="15339387" y="4623086"/>
            <a:ext cx="1832035" cy="63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16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B53FA-D919-68FA-5CA1-E16F08181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>
            <a:extLst>
              <a:ext uri="{FF2B5EF4-FFF2-40B4-BE49-F238E27FC236}">
                <a16:creationId xmlns:a16="http://schemas.microsoft.com/office/drawing/2014/main" id="{FE6C8E80-3634-3EF3-231C-6467F737A0BF}"/>
              </a:ext>
            </a:extLst>
          </p:cNvPr>
          <p:cNvGrpSpPr/>
          <p:nvPr/>
        </p:nvGrpSpPr>
        <p:grpSpPr>
          <a:xfrm>
            <a:off x="15107945" y="4482612"/>
            <a:ext cx="3026456" cy="5688259"/>
            <a:chOff x="0" y="0"/>
            <a:chExt cx="6350000" cy="63500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B8C0F8D-0764-8AF8-64C1-DE408FD5E77A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solidFill>
              <a:srgbClr val="015466">
                <a:alpha val="73725"/>
              </a:srgbClr>
            </a:solidFill>
            <a:ln w="12700">
              <a:noFill/>
            </a:ln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0" name="Freeform 10" descr="Logo  Description automatically generated">
            <a:extLst>
              <a:ext uri="{FF2B5EF4-FFF2-40B4-BE49-F238E27FC236}">
                <a16:creationId xmlns:a16="http://schemas.microsoft.com/office/drawing/2014/main" id="{881DB278-5EDF-0DFB-8F82-CC02AE08EFBE}"/>
              </a:ext>
            </a:extLst>
          </p:cNvPr>
          <p:cNvSpPr/>
          <p:nvPr/>
        </p:nvSpPr>
        <p:spPr>
          <a:xfrm>
            <a:off x="304800" y="188280"/>
            <a:ext cx="1219200" cy="1538756"/>
          </a:xfrm>
          <a:custGeom>
            <a:avLst/>
            <a:gdLst/>
            <a:ahLst/>
            <a:cxnLst/>
            <a:rect l="l" t="t" r="r" b="b"/>
            <a:pathLst>
              <a:path w="4091008" h="6995622">
                <a:moveTo>
                  <a:pt x="0" y="0"/>
                </a:moveTo>
                <a:lnTo>
                  <a:pt x="4091008" y="0"/>
                </a:lnTo>
                <a:lnTo>
                  <a:pt x="4091008" y="6995622"/>
                </a:lnTo>
                <a:lnTo>
                  <a:pt x="0" y="69956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" b="-24219"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D409E7-F955-EC5E-8A43-383645927B5A}"/>
              </a:ext>
            </a:extLst>
          </p:cNvPr>
          <p:cNvSpPr/>
          <p:nvPr/>
        </p:nvSpPr>
        <p:spPr>
          <a:xfrm>
            <a:off x="4335227" y="433880"/>
            <a:ext cx="8806872" cy="1122538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Our collaboration spaces</a:t>
            </a:r>
            <a:endParaRPr lang="en-ZA" sz="4800" b="1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473B55-3C55-16F8-CC3B-95572035F463}"/>
              </a:ext>
            </a:extLst>
          </p:cNvPr>
          <p:cNvGrpSpPr/>
          <p:nvPr/>
        </p:nvGrpSpPr>
        <p:grpSpPr>
          <a:xfrm>
            <a:off x="15776810" y="-114300"/>
            <a:ext cx="2438400" cy="2106047"/>
            <a:chOff x="-101743" y="7522615"/>
            <a:chExt cx="2931859" cy="2699317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19BE49CD-B52C-C756-AB64-C411FFBA9097}"/>
                </a:ext>
              </a:extLst>
            </p:cNvPr>
            <p:cNvGrpSpPr/>
            <p:nvPr/>
          </p:nvGrpSpPr>
          <p:grpSpPr>
            <a:xfrm>
              <a:off x="285490" y="7935932"/>
              <a:ext cx="2017324" cy="2017324"/>
              <a:chOff x="0" y="0"/>
              <a:chExt cx="812800" cy="812800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3CDB139F-9536-9E32-8427-AF6E1DFF702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ZA"/>
              </a:p>
            </p:txBody>
          </p:sp>
        </p:grp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B4105378-6F8D-A5C6-5F34-25415DA25FAF}"/>
                </a:ext>
              </a:extLst>
            </p:cNvPr>
            <p:cNvSpPr/>
            <p:nvPr/>
          </p:nvSpPr>
          <p:spPr>
            <a:xfrm>
              <a:off x="-101743" y="7522615"/>
              <a:ext cx="2931859" cy="2699317"/>
            </a:xfrm>
            <a:custGeom>
              <a:avLst/>
              <a:gdLst/>
              <a:ahLst/>
              <a:cxnLst/>
              <a:rect l="l" t="t" r="r" b="b"/>
              <a:pathLst>
                <a:path w="2931859" h="2699317">
                  <a:moveTo>
                    <a:pt x="0" y="0"/>
                  </a:moveTo>
                  <a:lnTo>
                    <a:pt x="2931859" y="0"/>
                  </a:lnTo>
                  <a:lnTo>
                    <a:pt x="2931859" y="2699317"/>
                  </a:lnTo>
                  <a:lnTo>
                    <a:pt x="0" y="2699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54E033F-7E6E-022F-8B33-986995203054}"/>
              </a:ext>
            </a:extLst>
          </p:cNvPr>
          <p:cNvSpPr txBox="1"/>
          <p:nvPr/>
        </p:nvSpPr>
        <p:spPr>
          <a:xfrm>
            <a:off x="1295399" y="2171700"/>
            <a:ext cx="7580549" cy="3970318"/>
          </a:xfrm>
          <a:prstGeom prst="rect">
            <a:avLst/>
          </a:prstGeom>
          <a:noFill/>
          <a:ln w="76200">
            <a:solidFill>
              <a:srgbClr val="AECC3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Online 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AECC3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Diep Teachers Facebook group (Discussion, collaboration and resources)</a:t>
            </a:r>
            <a:endParaRPr lang="en-US" sz="3600" dirty="0">
              <a:solidFill>
                <a:srgbClr val="AECC3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AECC3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Klearning</a:t>
            </a:r>
            <a:r>
              <a:rPr lang="en-US" sz="3600" dirty="0">
                <a:solidFill>
                  <a:srgbClr val="AECC3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Facebook page </a:t>
            </a:r>
            <a:br>
              <a:rPr lang="en-US" sz="3600" dirty="0">
                <a:solidFill>
                  <a:srgbClr val="AECC3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3600" dirty="0">
                <a:solidFill>
                  <a:srgbClr val="AECC3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(Announcements and events)</a:t>
            </a:r>
            <a:endParaRPr lang="en-US" sz="3600" dirty="0">
              <a:solidFill>
                <a:srgbClr val="AECC3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AECC36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Diep Teachers Whatsapp Group</a:t>
            </a:r>
            <a:endParaRPr lang="en-ZA" sz="3600" dirty="0">
              <a:solidFill>
                <a:srgbClr val="AECC3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FF1F38-0F34-BCA1-67BD-21F59E0B9ABB}"/>
              </a:ext>
            </a:extLst>
          </p:cNvPr>
          <p:cNvSpPr txBox="1"/>
          <p:nvPr/>
        </p:nvSpPr>
        <p:spPr>
          <a:xfrm>
            <a:off x="9553557" y="4944296"/>
            <a:ext cx="7696200" cy="4955203"/>
          </a:xfrm>
          <a:prstGeom prst="rect">
            <a:avLst/>
          </a:prstGeom>
          <a:noFill/>
          <a:ln w="76200">
            <a:solidFill>
              <a:srgbClr val="AECC3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K-Workspace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Queen Centre 1</a:t>
            </a:r>
            <a:r>
              <a:rPr lang="en-US" sz="2800" b="1" baseline="30000" dirty="0">
                <a:solidFill>
                  <a:schemeClr val="bg1"/>
                </a:solidFill>
              </a:rPr>
              <a:t>st</a:t>
            </a:r>
            <a:r>
              <a:rPr lang="en-US" sz="2800" b="1" dirty="0">
                <a:solidFill>
                  <a:schemeClr val="bg1"/>
                </a:solidFill>
              </a:rPr>
              <a:t> floor, 19 Queen street, Knysna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AECC36"/>
                </a:solidFill>
              </a:rPr>
              <a:t>Come and join us in the afternoon to do lesson planning 1on1s 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AECC36"/>
                </a:solidFill>
              </a:rPr>
              <a:t>Work with other teachers to plan and discuss Diep lessons (group sessions)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AECC36"/>
                </a:solidFill>
              </a:rPr>
              <a:t>Come and practice apps and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AECC36"/>
                </a:solidFill>
              </a:rPr>
              <a:t>Computer help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AECC36"/>
                </a:solidFill>
              </a:rPr>
              <a:t>Coffee</a:t>
            </a:r>
            <a:endParaRPr lang="en-ZA" sz="3600" dirty="0">
              <a:solidFill>
                <a:srgbClr val="AECC3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E7BB21-B297-B9B4-60AE-DE67F8370C49}"/>
              </a:ext>
            </a:extLst>
          </p:cNvPr>
          <p:cNvCxnSpPr>
            <a:cxnSpLocks/>
          </p:cNvCxnSpPr>
          <p:nvPr/>
        </p:nvCxnSpPr>
        <p:spPr>
          <a:xfrm>
            <a:off x="1524000" y="2781300"/>
            <a:ext cx="7086600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EA3B56-E7E3-8DA0-D908-07E2107CCB95}"/>
              </a:ext>
            </a:extLst>
          </p:cNvPr>
          <p:cNvCxnSpPr>
            <a:cxnSpLocks/>
          </p:cNvCxnSpPr>
          <p:nvPr/>
        </p:nvCxnSpPr>
        <p:spPr>
          <a:xfrm>
            <a:off x="9829800" y="5981700"/>
            <a:ext cx="7166210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80DF91D-B66A-4FE9-CB2E-143E195AF3FE}"/>
              </a:ext>
            </a:extLst>
          </p:cNvPr>
          <p:cNvSpPr txBox="1"/>
          <p:nvPr/>
        </p:nvSpPr>
        <p:spPr>
          <a:xfrm>
            <a:off x="1277025" y="6724480"/>
            <a:ext cx="7580549" cy="1754326"/>
          </a:xfrm>
          <a:prstGeom prst="rect">
            <a:avLst/>
          </a:prstGeom>
          <a:noFill/>
          <a:ln w="76200">
            <a:solidFill>
              <a:srgbClr val="AECC3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Resource sharing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AECC36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Klearning.co.za</a:t>
            </a:r>
            <a:endParaRPr lang="en-US" sz="3600" dirty="0">
              <a:solidFill>
                <a:srgbClr val="AECC3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AECC36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Wakelet.com/@klearning.co.za</a:t>
            </a:r>
            <a:endParaRPr lang="en-ZA" sz="3600" dirty="0">
              <a:solidFill>
                <a:srgbClr val="AECC36"/>
              </a:solidFill>
            </a:endParaRPr>
          </a:p>
        </p:txBody>
      </p:sp>
      <p:pic>
        <p:nvPicPr>
          <p:cNvPr id="20" name="Graphic 19" descr="Coffee with solid fill">
            <a:extLst>
              <a:ext uri="{FF2B5EF4-FFF2-40B4-BE49-F238E27FC236}">
                <a16:creationId xmlns:a16="http://schemas.microsoft.com/office/drawing/2014/main" id="{2C266D4D-65AB-9CA0-2209-07BB7BE1CF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925800" y="8638032"/>
            <a:ext cx="1160493" cy="1160493"/>
          </a:xfrm>
          <a:prstGeom prst="rect">
            <a:avLst/>
          </a:prstGeom>
        </p:spPr>
      </p:pic>
      <p:pic>
        <p:nvPicPr>
          <p:cNvPr id="22" name="Graphic 21" descr="Touchscreen with solid fill">
            <a:extLst>
              <a:ext uri="{FF2B5EF4-FFF2-40B4-BE49-F238E27FC236}">
                <a16:creationId xmlns:a16="http://schemas.microsoft.com/office/drawing/2014/main" id="{840FE6FF-8662-A09B-4E7A-8D36D10446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43153" y="2335957"/>
            <a:ext cx="914400" cy="914400"/>
          </a:xfrm>
          <a:prstGeom prst="rect">
            <a:avLst/>
          </a:prstGeom>
        </p:spPr>
      </p:pic>
      <p:pic>
        <p:nvPicPr>
          <p:cNvPr id="23" name="Graphic 22" descr="Touchscreen with solid fill">
            <a:extLst>
              <a:ext uri="{FF2B5EF4-FFF2-40B4-BE49-F238E27FC236}">
                <a16:creationId xmlns:a16="http://schemas.microsoft.com/office/drawing/2014/main" id="{46A4C131-B6D3-BDB3-49A8-4D2927A478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09797" y="6964697"/>
            <a:ext cx="914400" cy="914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4917228-208F-0832-706B-517CC8E68A20}"/>
              </a:ext>
            </a:extLst>
          </p:cNvPr>
          <p:cNvCxnSpPr>
            <a:cxnSpLocks/>
          </p:cNvCxnSpPr>
          <p:nvPr/>
        </p:nvCxnSpPr>
        <p:spPr>
          <a:xfrm>
            <a:off x="1523999" y="7304805"/>
            <a:ext cx="7086600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7" name="Picture 26" descr="A close-up of a fish&#10;&#10;AI-generated content may be incorrect.">
            <a:extLst>
              <a:ext uri="{FF2B5EF4-FFF2-40B4-BE49-F238E27FC236}">
                <a16:creationId xmlns:a16="http://schemas.microsoft.com/office/drawing/2014/main" id="{3FDDA2ED-C709-2E6A-9DB5-9349702CC6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rot="20453571">
            <a:off x="4390090" y="8998610"/>
            <a:ext cx="2340176" cy="814381"/>
          </a:xfrm>
          <a:prstGeom prst="rect">
            <a:avLst/>
          </a:prstGeom>
        </p:spPr>
      </p:pic>
      <p:pic>
        <p:nvPicPr>
          <p:cNvPr id="28" name="Picture 27" descr="A close-up of a fish&#10;&#10;AI-generated content may be incorrect.">
            <a:extLst>
              <a:ext uri="{FF2B5EF4-FFF2-40B4-BE49-F238E27FC236}">
                <a16:creationId xmlns:a16="http://schemas.microsoft.com/office/drawing/2014/main" id="{34B4955F-6450-4E46-CE4D-36BAF766B4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rot="20453571">
            <a:off x="6859993" y="8701089"/>
            <a:ext cx="1442627" cy="502034"/>
          </a:xfrm>
          <a:prstGeom prst="rect">
            <a:avLst/>
          </a:prstGeom>
        </p:spPr>
      </p:pic>
      <p:pic>
        <p:nvPicPr>
          <p:cNvPr id="29" name="Picture 28" descr="A close-up of a fish&#10;&#10;AI-generated content may be incorrect.">
            <a:extLst>
              <a:ext uri="{FF2B5EF4-FFF2-40B4-BE49-F238E27FC236}">
                <a16:creationId xmlns:a16="http://schemas.microsoft.com/office/drawing/2014/main" id="{BDBDEDEF-0610-1A8E-C76C-5324FBF8A74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rot="20453571">
            <a:off x="7235985" y="9253738"/>
            <a:ext cx="1832035" cy="63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033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3CB6BA-7E48-A811-3004-79613D26FB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01"/>
          <a:stretch/>
        </p:blipFill>
        <p:spPr>
          <a:xfrm>
            <a:off x="3441452" y="0"/>
            <a:ext cx="4918288" cy="3372091"/>
          </a:xfrm>
          <a:prstGeom prst="rect">
            <a:avLst/>
          </a:prstGeom>
        </p:spPr>
      </p:pic>
      <p:sp>
        <p:nvSpPr>
          <p:cNvPr id="2" name="Freeform 9">
            <a:extLst>
              <a:ext uri="{FF2B5EF4-FFF2-40B4-BE49-F238E27FC236}">
                <a16:creationId xmlns:a16="http://schemas.microsoft.com/office/drawing/2014/main" id="{7DACEF01-1F75-5562-41E3-797B50BDC47F}"/>
              </a:ext>
            </a:extLst>
          </p:cNvPr>
          <p:cNvSpPr/>
          <p:nvPr/>
        </p:nvSpPr>
        <p:spPr>
          <a:xfrm>
            <a:off x="7440987" y="3840389"/>
            <a:ext cx="11022806" cy="6489677"/>
          </a:xfrm>
          <a:custGeom>
            <a:avLst/>
            <a:gdLst/>
            <a:ahLst/>
            <a:cxnLst/>
            <a:rect l="l" t="t" r="r" b="b"/>
            <a:pathLst>
              <a:path w="11022806" h="6489677">
                <a:moveTo>
                  <a:pt x="0" y="0"/>
                </a:moveTo>
                <a:lnTo>
                  <a:pt x="11022806" y="0"/>
                </a:lnTo>
                <a:lnTo>
                  <a:pt x="11022806" y="6489677"/>
                </a:lnTo>
                <a:lnTo>
                  <a:pt x="0" y="64896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335319-67E4-25DC-29C1-FCB54CD0C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1508" y="0"/>
            <a:ext cx="15092285" cy="10287000"/>
          </a:xfrm>
          <a:prstGeom prst="rect">
            <a:avLst/>
          </a:prstGeom>
        </p:spPr>
      </p:pic>
      <p:sp>
        <p:nvSpPr>
          <p:cNvPr id="10" name="Freeform 10" descr="Logo  Description automatically generated"/>
          <p:cNvSpPr/>
          <p:nvPr/>
        </p:nvSpPr>
        <p:spPr>
          <a:xfrm>
            <a:off x="113070" y="4457700"/>
            <a:ext cx="2812687" cy="5187704"/>
          </a:xfrm>
          <a:custGeom>
            <a:avLst/>
            <a:gdLst/>
            <a:ahLst/>
            <a:cxnLst/>
            <a:rect l="l" t="t" r="r" b="b"/>
            <a:pathLst>
              <a:path w="4091008" h="6995622">
                <a:moveTo>
                  <a:pt x="0" y="0"/>
                </a:moveTo>
                <a:lnTo>
                  <a:pt x="4091008" y="0"/>
                </a:lnTo>
                <a:lnTo>
                  <a:pt x="4091008" y="6995622"/>
                </a:lnTo>
                <a:lnTo>
                  <a:pt x="0" y="69956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8" b="-48"/>
            </a:stretch>
          </a:blipFill>
        </p:spPr>
        <p:txBody>
          <a:bodyPr/>
          <a:lstStyle/>
          <a:p>
            <a:endParaRPr lang="en-ZA"/>
          </a:p>
        </p:txBody>
      </p:sp>
      <p:grpSp>
        <p:nvGrpSpPr>
          <p:cNvPr id="12" name="Group 12"/>
          <p:cNvGrpSpPr/>
          <p:nvPr/>
        </p:nvGrpSpPr>
        <p:grpSpPr>
          <a:xfrm>
            <a:off x="13130899" y="5004895"/>
            <a:ext cx="5246370" cy="524637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solidFill>
              <a:srgbClr val="015466">
                <a:alpha val="73725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754084" y="7628080"/>
            <a:ext cx="2017324" cy="201732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356141" y="7252930"/>
            <a:ext cx="2931859" cy="2699317"/>
          </a:xfrm>
          <a:custGeom>
            <a:avLst/>
            <a:gdLst/>
            <a:ahLst/>
            <a:cxnLst/>
            <a:rect l="l" t="t" r="r" b="b"/>
            <a:pathLst>
              <a:path w="2931859" h="2699317">
                <a:moveTo>
                  <a:pt x="0" y="0"/>
                </a:moveTo>
                <a:lnTo>
                  <a:pt x="2931859" y="0"/>
                </a:lnTo>
                <a:lnTo>
                  <a:pt x="2931859" y="2699317"/>
                </a:lnTo>
                <a:lnTo>
                  <a:pt x="0" y="26993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EFFA63-FE52-2DEA-9608-E965E430E44B}"/>
              </a:ext>
            </a:extLst>
          </p:cNvPr>
          <p:cNvSpPr txBox="1"/>
          <p:nvPr/>
        </p:nvSpPr>
        <p:spPr>
          <a:xfrm>
            <a:off x="7690104" y="421538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2EADE-BA97-394B-2B84-F629A7E305B4}"/>
              </a:ext>
            </a:extLst>
          </p:cNvPr>
          <p:cNvSpPr txBox="1"/>
          <p:nvPr/>
        </p:nvSpPr>
        <p:spPr>
          <a:xfrm>
            <a:off x="5562600" y="2028752"/>
            <a:ext cx="8229600" cy="5262979"/>
          </a:xfrm>
          <a:prstGeom prst="rect">
            <a:avLst/>
          </a:prstGeom>
          <a:solidFill>
            <a:srgbClr val="265F6C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Better Times" pitchFamily="2" charset="0"/>
              </a:rPr>
              <a:t>Edunova KILT e-Learning 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Better Times" pitchFamily="2" charset="0"/>
              </a:rPr>
              <a:t>invites you to participate  in our 2025 </a:t>
            </a:r>
            <a:br>
              <a:rPr lang="en-US" sz="6000" b="1" dirty="0">
                <a:solidFill>
                  <a:schemeClr val="bg1"/>
                </a:solidFill>
                <a:latin typeface="Better Times" pitchFamily="2" charset="0"/>
              </a:rPr>
            </a:br>
            <a:r>
              <a:rPr lang="en-US" sz="9600" b="1" dirty="0">
                <a:solidFill>
                  <a:srgbClr val="AECC36"/>
                </a:solidFill>
                <a:latin typeface="Better Times" pitchFamily="2" charset="0"/>
              </a:rPr>
              <a:t>e-Learning Competition 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Better Times" pitchFamily="2" charset="0"/>
              </a:rPr>
              <a:t>“Going “dieper” with Tech”</a:t>
            </a:r>
            <a:endParaRPr lang="en-ZA" sz="6000" b="1" dirty="0">
              <a:solidFill>
                <a:schemeClr val="bg1"/>
              </a:solidFill>
              <a:latin typeface="Better Times" pitchFamily="2" charset="0"/>
            </a:endParaRPr>
          </a:p>
        </p:txBody>
      </p:sp>
      <p:sp>
        <p:nvSpPr>
          <p:cNvPr id="11" name="Freeform 11" descr="Shape  Description automatically generated"/>
          <p:cNvSpPr/>
          <p:nvPr/>
        </p:nvSpPr>
        <p:spPr>
          <a:xfrm>
            <a:off x="176696" y="-5160"/>
            <a:ext cx="3532808" cy="2303390"/>
          </a:xfrm>
          <a:custGeom>
            <a:avLst/>
            <a:gdLst/>
            <a:ahLst/>
            <a:cxnLst/>
            <a:rect l="l" t="t" r="r" b="b"/>
            <a:pathLst>
              <a:path w="3532808" h="2303390">
                <a:moveTo>
                  <a:pt x="0" y="0"/>
                </a:moveTo>
                <a:lnTo>
                  <a:pt x="3532808" y="0"/>
                </a:lnTo>
                <a:lnTo>
                  <a:pt x="3532808" y="2303390"/>
                </a:lnTo>
                <a:lnTo>
                  <a:pt x="0" y="23033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53" b="-153"/>
            </a:stretch>
          </a:blipFill>
        </p:spPr>
        <p:txBody>
          <a:bodyPr/>
          <a:lstStyle/>
          <a:p>
            <a:endParaRPr lang="en-ZA"/>
          </a:p>
        </p:txBody>
      </p:sp>
      <p:pic>
        <p:nvPicPr>
          <p:cNvPr id="17" name="Picture 16" descr="A close-up of a fish&#10;&#10;AI-generated content may be incorrect.">
            <a:extLst>
              <a:ext uri="{FF2B5EF4-FFF2-40B4-BE49-F238E27FC236}">
                <a16:creationId xmlns:a16="http://schemas.microsoft.com/office/drawing/2014/main" id="{48A06B71-F295-314D-D142-13E35FB6E3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rot="20453571">
            <a:off x="8785399" y="7988659"/>
            <a:ext cx="2340176" cy="814381"/>
          </a:xfrm>
          <a:prstGeom prst="rect">
            <a:avLst/>
          </a:prstGeom>
        </p:spPr>
      </p:pic>
      <p:pic>
        <p:nvPicPr>
          <p:cNvPr id="18" name="Picture 17" descr="A close-up of a fish&#10;&#10;AI-generated content may be incorrect.">
            <a:extLst>
              <a:ext uri="{FF2B5EF4-FFF2-40B4-BE49-F238E27FC236}">
                <a16:creationId xmlns:a16="http://schemas.microsoft.com/office/drawing/2014/main" id="{DEACBE41-229C-C387-A673-0814DCE595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rot="20453571">
            <a:off x="9593391" y="7227001"/>
            <a:ext cx="1442627" cy="502034"/>
          </a:xfrm>
          <a:prstGeom prst="rect">
            <a:avLst/>
          </a:prstGeom>
        </p:spPr>
      </p:pic>
      <p:pic>
        <p:nvPicPr>
          <p:cNvPr id="19" name="Picture 18" descr="A close-up of a fish&#10;&#10;AI-generated content may be incorrect.">
            <a:extLst>
              <a:ext uri="{FF2B5EF4-FFF2-40B4-BE49-F238E27FC236}">
                <a16:creationId xmlns:a16="http://schemas.microsoft.com/office/drawing/2014/main" id="{39F6E44E-E211-C6CF-137A-14FC98576C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rot="20453571">
            <a:off x="10644761" y="8123264"/>
            <a:ext cx="1832035" cy="6375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0978C-6C56-F737-2644-D25154A95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 descr="Logo  Description automatically generated">
            <a:extLst>
              <a:ext uri="{FF2B5EF4-FFF2-40B4-BE49-F238E27FC236}">
                <a16:creationId xmlns:a16="http://schemas.microsoft.com/office/drawing/2014/main" id="{1F6E7CF0-5674-A1C3-B767-8808CCCFC1A7}"/>
              </a:ext>
            </a:extLst>
          </p:cNvPr>
          <p:cNvSpPr/>
          <p:nvPr/>
        </p:nvSpPr>
        <p:spPr>
          <a:xfrm>
            <a:off x="113070" y="4457700"/>
            <a:ext cx="2812687" cy="5187704"/>
          </a:xfrm>
          <a:custGeom>
            <a:avLst/>
            <a:gdLst/>
            <a:ahLst/>
            <a:cxnLst/>
            <a:rect l="l" t="t" r="r" b="b"/>
            <a:pathLst>
              <a:path w="4091008" h="6995622">
                <a:moveTo>
                  <a:pt x="0" y="0"/>
                </a:moveTo>
                <a:lnTo>
                  <a:pt x="4091008" y="0"/>
                </a:lnTo>
                <a:lnTo>
                  <a:pt x="4091008" y="6995622"/>
                </a:lnTo>
                <a:lnTo>
                  <a:pt x="0" y="69956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" b="-48"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D01B21-34A3-D439-201E-FF8E794EC7AE}"/>
              </a:ext>
            </a:extLst>
          </p:cNvPr>
          <p:cNvSpPr txBox="1"/>
          <p:nvPr/>
        </p:nvSpPr>
        <p:spPr>
          <a:xfrm>
            <a:off x="318438" y="2763171"/>
            <a:ext cx="2561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DIeP teacher Team</a:t>
            </a:r>
            <a:endParaRPr lang="en-ZA" sz="32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086300-8BB7-01F5-8B77-B831BB0179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01"/>
          <a:stretch/>
        </p:blipFill>
        <p:spPr>
          <a:xfrm>
            <a:off x="3276601" y="-16296"/>
            <a:ext cx="15011400" cy="10292160"/>
          </a:xfrm>
          <a:prstGeom prst="rect">
            <a:avLst/>
          </a:prstGeom>
        </p:spPr>
      </p:pic>
      <p:sp>
        <p:nvSpPr>
          <p:cNvPr id="11" name="Freeform 11" descr="Shape  Description automatically generated">
            <a:extLst>
              <a:ext uri="{FF2B5EF4-FFF2-40B4-BE49-F238E27FC236}">
                <a16:creationId xmlns:a16="http://schemas.microsoft.com/office/drawing/2014/main" id="{28852AE3-551D-D6B8-91B7-761EBFC307DB}"/>
              </a:ext>
            </a:extLst>
          </p:cNvPr>
          <p:cNvSpPr/>
          <p:nvPr/>
        </p:nvSpPr>
        <p:spPr>
          <a:xfrm>
            <a:off x="176696" y="-5160"/>
            <a:ext cx="3532808" cy="2303390"/>
          </a:xfrm>
          <a:custGeom>
            <a:avLst/>
            <a:gdLst/>
            <a:ahLst/>
            <a:cxnLst/>
            <a:rect l="l" t="t" r="r" b="b"/>
            <a:pathLst>
              <a:path w="3532808" h="2303390">
                <a:moveTo>
                  <a:pt x="0" y="0"/>
                </a:moveTo>
                <a:lnTo>
                  <a:pt x="3532808" y="0"/>
                </a:lnTo>
                <a:lnTo>
                  <a:pt x="3532808" y="2303390"/>
                </a:lnTo>
                <a:lnTo>
                  <a:pt x="0" y="2303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3" b="-153"/>
            </a:stretch>
          </a:blipFill>
        </p:spPr>
        <p:txBody>
          <a:bodyPr/>
          <a:lstStyle/>
          <a:p>
            <a:endParaRPr lang="en-ZA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1AC28C40-94D7-692E-6B74-86AE7004053D}"/>
              </a:ext>
            </a:extLst>
          </p:cNvPr>
          <p:cNvGrpSpPr/>
          <p:nvPr/>
        </p:nvGrpSpPr>
        <p:grpSpPr>
          <a:xfrm>
            <a:off x="13031190" y="5004895"/>
            <a:ext cx="5246370" cy="5246370"/>
            <a:chOff x="0" y="0"/>
            <a:chExt cx="6350000" cy="63500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412D31D-F52F-ECEB-199C-50EEF6CFFACE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solidFill>
              <a:srgbClr val="015466">
                <a:alpha val="73725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C8A37C0E-D231-5163-1D8B-015882759770}"/>
              </a:ext>
            </a:extLst>
          </p:cNvPr>
          <p:cNvGrpSpPr/>
          <p:nvPr/>
        </p:nvGrpSpPr>
        <p:grpSpPr>
          <a:xfrm>
            <a:off x="15754084" y="7628080"/>
            <a:ext cx="2017324" cy="2017324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ABA2371C-8DC5-81CC-7BF0-2650964373A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BA553B28-EC7F-2999-ACAB-4C28C1B791EF}"/>
              </a:ext>
            </a:extLst>
          </p:cNvPr>
          <p:cNvSpPr/>
          <p:nvPr/>
        </p:nvSpPr>
        <p:spPr>
          <a:xfrm>
            <a:off x="15356141" y="7252930"/>
            <a:ext cx="2931859" cy="2699317"/>
          </a:xfrm>
          <a:custGeom>
            <a:avLst/>
            <a:gdLst/>
            <a:ahLst/>
            <a:cxnLst/>
            <a:rect l="l" t="t" r="r" b="b"/>
            <a:pathLst>
              <a:path w="2931859" h="2699317">
                <a:moveTo>
                  <a:pt x="0" y="0"/>
                </a:moveTo>
                <a:lnTo>
                  <a:pt x="2931859" y="0"/>
                </a:lnTo>
                <a:lnTo>
                  <a:pt x="2931859" y="2699317"/>
                </a:lnTo>
                <a:lnTo>
                  <a:pt x="0" y="2699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60E8E5-D221-2AAA-E304-7D6CC7C1E4FB}"/>
              </a:ext>
            </a:extLst>
          </p:cNvPr>
          <p:cNvSpPr txBox="1"/>
          <p:nvPr/>
        </p:nvSpPr>
        <p:spPr>
          <a:xfrm>
            <a:off x="5284915" y="2101451"/>
            <a:ext cx="9793541" cy="6617196"/>
          </a:xfrm>
          <a:prstGeom prst="rect">
            <a:avLst/>
          </a:prstGeom>
          <a:solidFill>
            <a:srgbClr val="265F6C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Better Times" pitchFamily="2" charset="0"/>
              </a:rPr>
              <a:t>Get your School Diep team together!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ICT coordinator (support)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5 Diep teachers must: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Have laptop and Data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Be willing to learn and share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Not scared to use tech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Attend all compulsory sessions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AECC36"/>
                </a:solidFill>
                <a:latin typeface="Source Sans Pro" panose="020B0503030403020204" pitchFamily="34" charset="0"/>
              </a:rPr>
              <a:t>In it to win it!!!!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AECC36"/>
                </a:solidFill>
                <a:latin typeface="Source Sans Pro" panose="020B0503030403020204" pitchFamily="34" charset="0"/>
              </a:rPr>
              <a:t>Get to </a:t>
            </a:r>
            <a:r>
              <a:rPr lang="en-US" sz="44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School Target</a:t>
            </a:r>
            <a:r>
              <a:rPr lang="en-US" sz="4400" b="1" dirty="0">
                <a:solidFill>
                  <a:srgbClr val="AECC36"/>
                </a:solidFill>
                <a:latin typeface="Source Sans Pro" panose="020B0503030403020204" pitchFamily="34" charset="0"/>
              </a:rPr>
              <a:t>: R5000</a:t>
            </a:r>
            <a:endParaRPr lang="en-ZA" sz="6000" b="1" dirty="0">
              <a:solidFill>
                <a:schemeClr val="bg1"/>
              </a:solidFill>
              <a:latin typeface="Better Times" pitchFamily="2" charset="0"/>
            </a:endParaRPr>
          </a:p>
        </p:txBody>
      </p:sp>
      <p:pic>
        <p:nvPicPr>
          <p:cNvPr id="18" name="Picture 17" descr="A close-up of a fish&#10;&#10;AI-generated content may be incorrect.">
            <a:extLst>
              <a:ext uri="{FF2B5EF4-FFF2-40B4-BE49-F238E27FC236}">
                <a16:creationId xmlns:a16="http://schemas.microsoft.com/office/drawing/2014/main" id="{1B1B3A55-8DCC-6C5A-01D4-2704248466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3571">
            <a:off x="3307847" y="9130033"/>
            <a:ext cx="2340176" cy="814381"/>
          </a:xfrm>
          <a:prstGeom prst="rect">
            <a:avLst/>
          </a:prstGeom>
        </p:spPr>
      </p:pic>
      <p:pic>
        <p:nvPicPr>
          <p:cNvPr id="19" name="Picture 18" descr="A close-up of a fish&#10;&#10;AI-generated content may be incorrect.">
            <a:extLst>
              <a:ext uri="{FF2B5EF4-FFF2-40B4-BE49-F238E27FC236}">
                <a16:creationId xmlns:a16="http://schemas.microsoft.com/office/drawing/2014/main" id="{964414F4-9A83-4508-DA12-7AD5C8F625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3571">
            <a:off x="4115839" y="8368375"/>
            <a:ext cx="1442627" cy="502034"/>
          </a:xfrm>
          <a:prstGeom prst="rect">
            <a:avLst/>
          </a:prstGeom>
        </p:spPr>
      </p:pic>
      <p:pic>
        <p:nvPicPr>
          <p:cNvPr id="20" name="Picture 19" descr="A close-up of a fish&#10;&#10;AI-generated content may be incorrect.">
            <a:extLst>
              <a:ext uri="{FF2B5EF4-FFF2-40B4-BE49-F238E27FC236}">
                <a16:creationId xmlns:a16="http://schemas.microsoft.com/office/drawing/2014/main" id="{64901B5F-8429-8EE3-E3E6-A3FD020152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453571">
            <a:off x="5167209" y="9264638"/>
            <a:ext cx="1832035" cy="63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261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9D593-FC62-99D6-2639-4E23F9EE6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044D8847-7E03-61D3-ECDA-5AB4AA285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592" y="1876183"/>
            <a:ext cx="2068444" cy="1276817"/>
          </a:xfrm>
          <a:prstGeom prst="rect">
            <a:avLst/>
          </a:prstGeom>
        </p:spPr>
      </p:pic>
      <p:grpSp>
        <p:nvGrpSpPr>
          <p:cNvPr id="12" name="Group 12">
            <a:extLst>
              <a:ext uri="{FF2B5EF4-FFF2-40B4-BE49-F238E27FC236}">
                <a16:creationId xmlns:a16="http://schemas.microsoft.com/office/drawing/2014/main" id="{07352D22-700A-BCE0-E83B-101AA287F4ED}"/>
              </a:ext>
            </a:extLst>
          </p:cNvPr>
          <p:cNvGrpSpPr/>
          <p:nvPr/>
        </p:nvGrpSpPr>
        <p:grpSpPr>
          <a:xfrm>
            <a:off x="15107945" y="4482612"/>
            <a:ext cx="3026456" cy="5688259"/>
            <a:chOff x="0" y="0"/>
            <a:chExt cx="6350000" cy="63500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81E7FBA2-7A46-2D1B-E5F2-6935C1F46F1B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solidFill>
              <a:srgbClr val="015466">
                <a:alpha val="73725"/>
              </a:srgbClr>
            </a:solidFill>
            <a:ln w="12700">
              <a:noFill/>
            </a:ln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670480DD-85F5-056F-F309-8FB332973B95}"/>
              </a:ext>
            </a:extLst>
          </p:cNvPr>
          <p:cNvGrpSpPr/>
          <p:nvPr/>
        </p:nvGrpSpPr>
        <p:grpSpPr>
          <a:xfrm>
            <a:off x="285490" y="7935932"/>
            <a:ext cx="2017324" cy="2017324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13FA9F3-87CC-4B0F-8A5E-02695E032D8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BF79AC09-E15B-6840-C71B-ED7348AA223B}"/>
              </a:ext>
            </a:extLst>
          </p:cNvPr>
          <p:cNvSpPr/>
          <p:nvPr/>
        </p:nvSpPr>
        <p:spPr>
          <a:xfrm>
            <a:off x="-101743" y="7522615"/>
            <a:ext cx="2931859" cy="2699317"/>
          </a:xfrm>
          <a:custGeom>
            <a:avLst/>
            <a:gdLst/>
            <a:ahLst/>
            <a:cxnLst/>
            <a:rect l="l" t="t" r="r" b="b"/>
            <a:pathLst>
              <a:path w="2931859" h="2699317">
                <a:moveTo>
                  <a:pt x="0" y="0"/>
                </a:moveTo>
                <a:lnTo>
                  <a:pt x="2931859" y="0"/>
                </a:lnTo>
                <a:lnTo>
                  <a:pt x="2931859" y="2699317"/>
                </a:lnTo>
                <a:lnTo>
                  <a:pt x="0" y="2699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A310C1-F3A4-0A2A-C9E2-A2DD510A027D}"/>
              </a:ext>
            </a:extLst>
          </p:cNvPr>
          <p:cNvSpPr/>
          <p:nvPr/>
        </p:nvSpPr>
        <p:spPr>
          <a:xfrm>
            <a:off x="841512" y="1485900"/>
            <a:ext cx="3581400" cy="1981200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65F6C"/>
                </a:solidFill>
              </a:rPr>
              <a:t>TwT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Attend 3</a:t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(Interschool)</a:t>
            </a:r>
          </a:p>
          <a:p>
            <a:pPr algn="ctr"/>
            <a:endParaRPr lang="en-ZA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90A661-F890-EDB9-76DD-7F25E8DD0C36}"/>
              </a:ext>
            </a:extLst>
          </p:cNvPr>
          <p:cNvSpPr/>
          <p:nvPr/>
        </p:nvSpPr>
        <p:spPr>
          <a:xfrm>
            <a:off x="5018398" y="1104900"/>
            <a:ext cx="5840329" cy="2819400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65F6C"/>
                </a:solidFill>
              </a:rPr>
              <a:t>Plan 4 e-lessons  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Interschool – buddies 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School Based – Grade </a:t>
            </a:r>
            <a:r>
              <a:rPr lang="en-US" sz="3200" b="1" dirty="0" err="1">
                <a:solidFill>
                  <a:schemeClr val="tx1"/>
                </a:solidFill>
              </a:rPr>
              <a:t>diep</a:t>
            </a:r>
            <a:r>
              <a:rPr lang="en-US" sz="3200" b="1" dirty="0">
                <a:solidFill>
                  <a:schemeClr val="tx1"/>
                </a:solidFill>
              </a:rPr>
              <a:t> peers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1on1 ITEs – (H)App(y) + skills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1on1 Maggie – Lesson support</a:t>
            </a:r>
          </a:p>
          <a:p>
            <a:pPr algn="ctr"/>
            <a:endParaRPr lang="en-ZA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31ECD8-874F-9A14-5A79-8C46AD7A8F11}"/>
              </a:ext>
            </a:extLst>
          </p:cNvPr>
          <p:cNvSpPr/>
          <p:nvPr/>
        </p:nvSpPr>
        <p:spPr>
          <a:xfrm>
            <a:off x="11449976" y="1212577"/>
            <a:ext cx="5943600" cy="3350429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65F6C"/>
                </a:solidFill>
              </a:rPr>
              <a:t>Implement (4)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- Lesson plan </a:t>
            </a:r>
          </a:p>
          <a:p>
            <a:pPr marL="457200" indent="-457200" algn="ctr">
              <a:buFontTx/>
              <a:buChar char="-"/>
            </a:pPr>
            <a:r>
              <a:rPr lang="en-US" sz="3200" b="1" dirty="0">
                <a:solidFill>
                  <a:schemeClr val="tx1"/>
                </a:solidFill>
              </a:rPr>
              <a:t>Recordals of e-lesson</a:t>
            </a:r>
          </a:p>
          <a:p>
            <a:pPr marL="457200" indent="-457200" algn="ctr">
              <a:buFontTx/>
              <a:buChar char="-"/>
            </a:pPr>
            <a:r>
              <a:rPr lang="en-US" sz="3200" b="1" dirty="0">
                <a:solidFill>
                  <a:schemeClr val="tx1"/>
                </a:solidFill>
              </a:rPr>
              <a:t>Lesson material &amp; Tech &amp; video</a:t>
            </a:r>
          </a:p>
          <a:p>
            <a:pPr marL="457200" indent="-457200" algn="ctr">
              <a:buFontTx/>
              <a:buChar char="-"/>
            </a:pPr>
            <a:r>
              <a:rPr lang="en-US" sz="3200" b="1" dirty="0">
                <a:solidFill>
                  <a:schemeClr val="tx1"/>
                </a:solidFill>
              </a:rPr>
              <a:t>Lesson media </a:t>
            </a:r>
          </a:p>
          <a:p>
            <a:pPr marL="457200" indent="-457200" algn="ctr">
              <a:buFontTx/>
              <a:buChar char="-"/>
            </a:pPr>
            <a:r>
              <a:rPr lang="en-US" sz="3200" b="1" dirty="0">
                <a:solidFill>
                  <a:srgbClr val="FF0000"/>
                </a:solidFill>
              </a:rPr>
              <a:t>ITEs support</a:t>
            </a:r>
          </a:p>
          <a:p>
            <a:pPr algn="ctr"/>
            <a:endParaRPr lang="en-ZA" b="1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8AFFDE-2587-CEF5-FB04-3207081B9AB0}"/>
              </a:ext>
            </a:extLst>
          </p:cNvPr>
          <p:cNvSpPr/>
          <p:nvPr/>
        </p:nvSpPr>
        <p:spPr>
          <a:xfrm>
            <a:off x="5130911" y="4172491"/>
            <a:ext cx="2690567" cy="990600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65F6C"/>
                </a:solidFill>
              </a:rPr>
              <a:t>Lesson plan</a:t>
            </a:r>
            <a:endParaRPr lang="en-ZA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0E4BCC-7E63-23A7-B218-1CB9A883440A}"/>
              </a:ext>
            </a:extLst>
          </p:cNvPr>
          <p:cNvSpPr/>
          <p:nvPr/>
        </p:nvSpPr>
        <p:spPr>
          <a:xfrm>
            <a:off x="7924800" y="4152900"/>
            <a:ext cx="2690567" cy="990600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65F6C"/>
                </a:solidFill>
              </a:rPr>
              <a:t>Apps &amp; tools</a:t>
            </a:r>
            <a:endParaRPr lang="en-ZA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FC8756-F010-39C3-2CF2-D3E89A48462B}"/>
              </a:ext>
            </a:extLst>
          </p:cNvPr>
          <p:cNvSpPr/>
          <p:nvPr/>
        </p:nvSpPr>
        <p:spPr>
          <a:xfrm>
            <a:off x="4953000" y="876300"/>
            <a:ext cx="5943600" cy="4876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8CCE35-F3A2-8770-80E8-4486BDDE2A1E}"/>
              </a:ext>
            </a:extLst>
          </p:cNvPr>
          <p:cNvSpPr txBox="1"/>
          <p:nvPr/>
        </p:nvSpPr>
        <p:spPr>
          <a:xfrm>
            <a:off x="6781800" y="5122069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Curriculum</a:t>
            </a:r>
            <a:endParaRPr lang="en-ZA" sz="3600" b="1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CD6B31-2FE4-7CFD-6E9B-0FA82DA6C733}"/>
              </a:ext>
            </a:extLst>
          </p:cNvPr>
          <p:cNvSpPr/>
          <p:nvPr/>
        </p:nvSpPr>
        <p:spPr>
          <a:xfrm>
            <a:off x="11320467" y="4830282"/>
            <a:ext cx="5943600" cy="3208817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65F6C"/>
                </a:solidFill>
              </a:rPr>
              <a:t>Evaluation &amp; feedback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- Self evaluation rubric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Peers </a:t>
            </a:r>
            <a:r>
              <a:rPr lang="en-US" sz="3200" b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3200" b="1" dirty="0">
                <a:solidFill>
                  <a:schemeClr val="tx1"/>
                </a:solidFill>
              </a:rPr>
              <a:t>Lesson study</a:t>
            </a:r>
          </a:p>
          <a:p>
            <a:pPr marL="457200" indent="-457200" algn="ctr">
              <a:buFontTx/>
              <a:buChar char="-"/>
            </a:pPr>
            <a:r>
              <a:rPr lang="en-US" sz="3200" b="1" dirty="0">
                <a:solidFill>
                  <a:schemeClr val="tx1"/>
                </a:solidFill>
              </a:rPr>
              <a:t>Peer evaluation Rubric</a:t>
            </a:r>
          </a:p>
          <a:p>
            <a:pPr marL="457200" indent="-457200" algn="ctr">
              <a:buFontTx/>
              <a:buChar char="-"/>
            </a:pPr>
            <a:r>
              <a:rPr lang="en-US" sz="3200" b="1" dirty="0">
                <a:solidFill>
                  <a:schemeClr val="tx1"/>
                </a:solidFill>
              </a:rPr>
              <a:t>(Interschool, School Based or </a:t>
            </a:r>
            <a:r>
              <a:rPr lang="en-US" sz="3200" b="1" dirty="0">
                <a:solidFill>
                  <a:srgbClr val="FF0000"/>
                </a:solidFill>
              </a:rPr>
              <a:t>1on1 M</a:t>
            </a:r>
            <a:r>
              <a:rPr lang="en-US" sz="3200" b="1" dirty="0">
                <a:solidFill>
                  <a:schemeClr val="tx1"/>
                </a:solidFill>
              </a:rPr>
              <a:t>) </a:t>
            </a:r>
          </a:p>
          <a:p>
            <a:pPr algn="ctr"/>
            <a:endParaRPr lang="en-ZA" b="1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B70618-4A6F-D556-D4E9-B4507857AA1D}"/>
              </a:ext>
            </a:extLst>
          </p:cNvPr>
          <p:cNvSpPr/>
          <p:nvPr/>
        </p:nvSpPr>
        <p:spPr>
          <a:xfrm>
            <a:off x="6449887" y="6832142"/>
            <a:ext cx="4471137" cy="2819400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65F6C"/>
                </a:solidFill>
              </a:rPr>
              <a:t>Badges  (10)</a:t>
            </a:r>
          </a:p>
          <a:p>
            <a:pPr marL="285750" indent="-285750" algn="ctr">
              <a:buFontTx/>
              <a:buChar char="-"/>
            </a:pPr>
            <a:r>
              <a:rPr lang="en-US" sz="3200" b="1" dirty="0">
                <a:solidFill>
                  <a:schemeClr val="tx1"/>
                </a:solidFill>
              </a:rPr>
              <a:t>3 TwT, LabTech, Wakelet, Collaboration,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AI, PowerPoint, Video</a:t>
            </a:r>
          </a:p>
          <a:p>
            <a:pPr marL="285750" indent="-285750" algn="ctr">
              <a:buFontTx/>
              <a:buChar char="-"/>
            </a:pPr>
            <a:endParaRPr lang="en-ZA" b="1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A10522-C51A-9E73-67D0-854BA912CE7B}"/>
              </a:ext>
            </a:extLst>
          </p:cNvPr>
          <p:cNvSpPr/>
          <p:nvPr/>
        </p:nvSpPr>
        <p:spPr>
          <a:xfrm>
            <a:off x="2352374" y="6005593"/>
            <a:ext cx="3581400" cy="2740149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65F6C"/>
                </a:solidFill>
              </a:rPr>
              <a:t>Teachmeet (2)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Show off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E-lessons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Apps and skills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= Prizes</a:t>
            </a:r>
          </a:p>
          <a:p>
            <a:pPr algn="ctr"/>
            <a:endParaRPr lang="en-ZA" b="1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AD1F2D0-B05A-36DE-F2D3-E71DB2E949E8}"/>
              </a:ext>
            </a:extLst>
          </p:cNvPr>
          <p:cNvSpPr/>
          <p:nvPr/>
        </p:nvSpPr>
        <p:spPr>
          <a:xfrm>
            <a:off x="842225" y="3467100"/>
            <a:ext cx="3581400" cy="1981200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65F6C"/>
                </a:solidFill>
              </a:rPr>
              <a:t>Labtech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Attend 3</a:t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(School Based)</a:t>
            </a:r>
          </a:p>
          <a:p>
            <a:pPr algn="ctr"/>
            <a:endParaRPr lang="en-ZA" b="1" dirty="0">
              <a:solidFill>
                <a:schemeClr val="tx1"/>
              </a:solidFill>
            </a:endParaRPr>
          </a:p>
        </p:txBody>
      </p:sp>
      <p:sp>
        <p:nvSpPr>
          <p:cNvPr id="10" name="Freeform 10" descr="Logo  Description automatically generated">
            <a:extLst>
              <a:ext uri="{FF2B5EF4-FFF2-40B4-BE49-F238E27FC236}">
                <a16:creationId xmlns:a16="http://schemas.microsoft.com/office/drawing/2014/main" id="{3E3B3F14-B819-454A-7D1B-BFC2D5D58F03}"/>
              </a:ext>
            </a:extLst>
          </p:cNvPr>
          <p:cNvSpPr/>
          <p:nvPr/>
        </p:nvSpPr>
        <p:spPr>
          <a:xfrm>
            <a:off x="16502120" y="7649683"/>
            <a:ext cx="1816652" cy="3103370"/>
          </a:xfrm>
          <a:custGeom>
            <a:avLst/>
            <a:gdLst/>
            <a:ahLst/>
            <a:cxnLst/>
            <a:rect l="l" t="t" r="r" b="b"/>
            <a:pathLst>
              <a:path w="4091008" h="6995622">
                <a:moveTo>
                  <a:pt x="0" y="0"/>
                </a:moveTo>
                <a:lnTo>
                  <a:pt x="4091008" y="0"/>
                </a:lnTo>
                <a:lnTo>
                  <a:pt x="4091008" y="6995622"/>
                </a:lnTo>
                <a:lnTo>
                  <a:pt x="0" y="699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" b="-48"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22" name="Arrow: Curved Right 21">
            <a:extLst>
              <a:ext uri="{FF2B5EF4-FFF2-40B4-BE49-F238E27FC236}">
                <a16:creationId xmlns:a16="http://schemas.microsoft.com/office/drawing/2014/main" id="{3338BE3E-CFBC-5197-9AD9-1FBA8F7D0113}"/>
              </a:ext>
            </a:extLst>
          </p:cNvPr>
          <p:cNvSpPr/>
          <p:nvPr/>
        </p:nvSpPr>
        <p:spPr>
          <a:xfrm rot="3490523" flipV="1">
            <a:off x="3775568" y="-77603"/>
            <a:ext cx="1295400" cy="1828800"/>
          </a:xfrm>
          <a:prstGeom prst="curvedRightArrow">
            <a:avLst>
              <a:gd name="adj1" fmla="val 25000"/>
              <a:gd name="adj2" fmla="val 47925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23" name="Arrow: Curved Right 22">
            <a:extLst>
              <a:ext uri="{FF2B5EF4-FFF2-40B4-BE49-F238E27FC236}">
                <a16:creationId xmlns:a16="http://schemas.microsoft.com/office/drawing/2014/main" id="{FE7534F5-77D4-F84E-0CAC-7A1077AB803F}"/>
              </a:ext>
            </a:extLst>
          </p:cNvPr>
          <p:cNvSpPr/>
          <p:nvPr/>
        </p:nvSpPr>
        <p:spPr>
          <a:xfrm rot="7125286" flipV="1">
            <a:off x="11239500" y="-38100"/>
            <a:ext cx="1295400" cy="1828800"/>
          </a:xfrm>
          <a:prstGeom prst="curvedRightArrow">
            <a:avLst>
              <a:gd name="adj1" fmla="val 25000"/>
              <a:gd name="adj2" fmla="val 47925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25" name="Arrow: Curved Right 24">
            <a:extLst>
              <a:ext uri="{FF2B5EF4-FFF2-40B4-BE49-F238E27FC236}">
                <a16:creationId xmlns:a16="http://schemas.microsoft.com/office/drawing/2014/main" id="{637A3C47-23B8-E6FB-47B7-E4B676749C12}"/>
              </a:ext>
            </a:extLst>
          </p:cNvPr>
          <p:cNvSpPr/>
          <p:nvPr/>
        </p:nvSpPr>
        <p:spPr>
          <a:xfrm rot="10800000" flipV="1">
            <a:off x="16762746" y="3842250"/>
            <a:ext cx="1295400" cy="1828800"/>
          </a:xfrm>
          <a:prstGeom prst="curvedRightArrow">
            <a:avLst>
              <a:gd name="adj1" fmla="val 25000"/>
              <a:gd name="adj2" fmla="val 47925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28" name="Arrow: Curved Right 27">
            <a:extLst>
              <a:ext uri="{FF2B5EF4-FFF2-40B4-BE49-F238E27FC236}">
                <a16:creationId xmlns:a16="http://schemas.microsoft.com/office/drawing/2014/main" id="{6C1300DC-4B81-AE31-4BC5-B5C6E15D72F8}"/>
              </a:ext>
            </a:extLst>
          </p:cNvPr>
          <p:cNvSpPr/>
          <p:nvPr/>
        </p:nvSpPr>
        <p:spPr>
          <a:xfrm rot="12911598" flipV="1">
            <a:off x="10987810" y="7673314"/>
            <a:ext cx="1295400" cy="1828800"/>
          </a:xfrm>
          <a:prstGeom prst="curvedRightArrow">
            <a:avLst>
              <a:gd name="adj1" fmla="val 25000"/>
              <a:gd name="adj2" fmla="val 47925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30" name="Arrow: Curved Right 29">
            <a:extLst>
              <a:ext uri="{FF2B5EF4-FFF2-40B4-BE49-F238E27FC236}">
                <a16:creationId xmlns:a16="http://schemas.microsoft.com/office/drawing/2014/main" id="{C3A3CB66-C1D6-92EB-296A-E6D9D9301663}"/>
              </a:ext>
            </a:extLst>
          </p:cNvPr>
          <p:cNvSpPr/>
          <p:nvPr/>
        </p:nvSpPr>
        <p:spPr>
          <a:xfrm rot="18450299" flipV="1">
            <a:off x="5018668" y="8442419"/>
            <a:ext cx="1295400" cy="1828800"/>
          </a:xfrm>
          <a:prstGeom prst="curvedRightArrow">
            <a:avLst>
              <a:gd name="adj1" fmla="val 25000"/>
              <a:gd name="adj2" fmla="val 47925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31" name="Arrow: Curved Right 30">
            <a:extLst>
              <a:ext uri="{FF2B5EF4-FFF2-40B4-BE49-F238E27FC236}">
                <a16:creationId xmlns:a16="http://schemas.microsoft.com/office/drawing/2014/main" id="{61AFE0BE-DE6E-C780-63D9-101DD496A2F8}"/>
              </a:ext>
            </a:extLst>
          </p:cNvPr>
          <p:cNvSpPr/>
          <p:nvPr/>
        </p:nvSpPr>
        <p:spPr>
          <a:xfrm rot="19174126" flipV="1">
            <a:off x="999332" y="5323753"/>
            <a:ext cx="1295400" cy="1828800"/>
          </a:xfrm>
          <a:prstGeom prst="curvedRightArrow">
            <a:avLst>
              <a:gd name="adj1" fmla="val 25000"/>
              <a:gd name="adj2" fmla="val 47925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52" name="Arrow: Curved Right 51">
            <a:extLst>
              <a:ext uri="{FF2B5EF4-FFF2-40B4-BE49-F238E27FC236}">
                <a16:creationId xmlns:a16="http://schemas.microsoft.com/office/drawing/2014/main" id="{E870410E-42B7-38F6-F46B-0820419CFC93}"/>
              </a:ext>
            </a:extLst>
          </p:cNvPr>
          <p:cNvSpPr/>
          <p:nvPr/>
        </p:nvSpPr>
        <p:spPr>
          <a:xfrm rot="7125286" flipV="1">
            <a:off x="11239500" y="-38099"/>
            <a:ext cx="1295400" cy="1828800"/>
          </a:xfrm>
          <a:prstGeom prst="curvedRightArrow">
            <a:avLst>
              <a:gd name="adj1" fmla="val 25000"/>
              <a:gd name="adj2" fmla="val 47925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53" name="Arrow: Curved Right 52">
            <a:extLst>
              <a:ext uri="{FF2B5EF4-FFF2-40B4-BE49-F238E27FC236}">
                <a16:creationId xmlns:a16="http://schemas.microsoft.com/office/drawing/2014/main" id="{DD8A36FA-1E9E-E504-BC21-77433B7972F6}"/>
              </a:ext>
            </a:extLst>
          </p:cNvPr>
          <p:cNvSpPr/>
          <p:nvPr/>
        </p:nvSpPr>
        <p:spPr>
          <a:xfrm rot="10800000" flipV="1">
            <a:off x="16762746" y="3842251"/>
            <a:ext cx="1295400" cy="1828800"/>
          </a:xfrm>
          <a:prstGeom prst="curvedRightArrow">
            <a:avLst>
              <a:gd name="adj1" fmla="val 25000"/>
              <a:gd name="adj2" fmla="val 47925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54" name="Arrow: Curved Right 53">
            <a:extLst>
              <a:ext uri="{FF2B5EF4-FFF2-40B4-BE49-F238E27FC236}">
                <a16:creationId xmlns:a16="http://schemas.microsoft.com/office/drawing/2014/main" id="{19A01A6C-B0DB-32ED-28F4-6D1428C1BB0B}"/>
              </a:ext>
            </a:extLst>
          </p:cNvPr>
          <p:cNvSpPr/>
          <p:nvPr/>
        </p:nvSpPr>
        <p:spPr>
          <a:xfrm rot="12911598" flipV="1">
            <a:off x="10987810" y="7673315"/>
            <a:ext cx="1295400" cy="1828800"/>
          </a:xfrm>
          <a:prstGeom prst="curvedRightArrow">
            <a:avLst>
              <a:gd name="adj1" fmla="val 25000"/>
              <a:gd name="adj2" fmla="val 47925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55" name="Arrow: Curved Right 54">
            <a:extLst>
              <a:ext uri="{FF2B5EF4-FFF2-40B4-BE49-F238E27FC236}">
                <a16:creationId xmlns:a16="http://schemas.microsoft.com/office/drawing/2014/main" id="{D7C0C750-3A6E-FC50-977C-DAED418CE5B7}"/>
              </a:ext>
            </a:extLst>
          </p:cNvPr>
          <p:cNvSpPr/>
          <p:nvPr/>
        </p:nvSpPr>
        <p:spPr>
          <a:xfrm rot="18450299" flipV="1">
            <a:off x="5018668" y="8442420"/>
            <a:ext cx="1295400" cy="1828800"/>
          </a:xfrm>
          <a:prstGeom prst="curvedRightArrow">
            <a:avLst>
              <a:gd name="adj1" fmla="val 25000"/>
              <a:gd name="adj2" fmla="val 47925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56" name="Arrow: Curved Right 55">
            <a:extLst>
              <a:ext uri="{FF2B5EF4-FFF2-40B4-BE49-F238E27FC236}">
                <a16:creationId xmlns:a16="http://schemas.microsoft.com/office/drawing/2014/main" id="{E849898E-3BD8-83A4-07D6-1319CB117E13}"/>
              </a:ext>
            </a:extLst>
          </p:cNvPr>
          <p:cNvSpPr/>
          <p:nvPr/>
        </p:nvSpPr>
        <p:spPr>
          <a:xfrm rot="19174126" flipV="1">
            <a:off x="999332" y="5323754"/>
            <a:ext cx="1295400" cy="1828800"/>
          </a:xfrm>
          <a:prstGeom prst="curvedRightArrow">
            <a:avLst>
              <a:gd name="adj1" fmla="val 25000"/>
              <a:gd name="adj2" fmla="val 47925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DE057F-D4CB-62F4-E684-320BB5E932C4}"/>
              </a:ext>
            </a:extLst>
          </p:cNvPr>
          <p:cNvSpPr txBox="1"/>
          <p:nvPr/>
        </p:nvSpPr>
        <p:spPr>
          <a:xfrm>
            <a:off x="881305" y="347477"/>
            <a:ext cx="2068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AECC36"/>
                </a:solidFill>
              </a:rPr>
              <a:t>Overview</a:t>
            </a:r>
            <a:endParaRPr lang="en-ZA" sz="2800" b="1" dirty="0">
              <a:solidFill>
                <a:srgbClr val="AECC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152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D7D8E-4ADD-E912-435A-F5AF1E856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9058B5-7DA2-0710-3CF7-D24626AD2B72}"/>
              </a:ext>
            </a:extLst>
          </p:cNvPr>
          <p:cNvSpPr/>
          <p:nvPr/>
        </p:nvSpPr>
        <p:spPr>
          <a:xfrm>
            <a:off x="759367" y="1767946"/>
            <a:ext cx="1184884" cy="784754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265F6C"/>
                </a:solidFill>
              </a:rPr>
              <a:t>Labtech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</a:rPr>
              <a:t>Attend 3</a:t>
            </a:r>
            <a:br>
              <a:rPr lang="en-US" sz="1100" b="1" dirty="0">
                <a:solidFill>
                  <a:schemeClr val="tx1"/>
                </a:solidFill>
              </a:rPr>
            </a:br>
            <a:r>
              <a:rPr lang="en-US" sz="1100" b="1" dirty="0">
                <a:solidFill>
                  <a:schemeClr val="tx1"/>
                </a:solidFill>
              </a:rPr>
              <a:t>(School Based)</a:t>
            </a:r>
          </a:p>
          <a:p>
            <a:pPr algn="ctr"/>
            <a:endParaRPr lang="en-ZA" sz="800" b="1" dirty="0">
              <a:solidFill>
                <a:schemeClr val="tx1"/>
              </a:solidFill>
            </a:endParaRP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093B6D97-43B1-57FF-8E3D-0769DC285A37}"/>
              </a:ext>
            </a:extLst>
          </p:cNvPr>
          <p:cNvGrpSpPr/>
          <p:nvPr/>
        </p:nvGrpSpPr>
        <p:grpSpPr>
          <a:xfrm>
            <a:off x="15107945" y="4482612"/>
            <a:ext cx="3026456" cy="5688259"/>
            <a:chOff x="0" y="0"/>
            <a:chExt cx="6350000" cy="63500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834C9DDF-7DB6-796E-6EA9-CD1A409F3FFD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solidFill>
              <a:srgbClr val="015466">
                <a:alpha val="73725"/>
              </a:srgbClr>
            </a:solidFill>
            <a:ln w="12700">
              <a:noFill/>
            </a:ln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B64BC8E-7B9A-0123-338B-D770E001EE5F}"/>
              </a:ext>
            </a:extLst>
          </p:cNvPr>
          <p:cNvGrpSpPr/>
          <p:nvPr/>
        </p:nvGrpSpPr>
        <p:grpSpPr>
          <a:xfrm>
            <a:off x="1600200" y="7443805"/>
            <a:ext cx="2887495" cy="2716232"/>
            <a:chOff x="-98002" y="7540076"/>
            <a:chExt cx="2887495" cy="2716232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238B02BC-F2B0-B700-3413-CBBA03315C98}"/>
                </a:ext>
              </a:extLst>
            </p:cNvPr>
            <p:cNvGrpSpPr/>
            <p:nvPr/>
          </p:nvGrpSpPr>
          <p:grpSpPr>
            <a:xfrm>
              <a:off x="285490" y="7935932"/>
              <a:ext cx="2017324" cy="2017324"/>
              <a:chOff x="0" y="0"/>
              <a:chExt cx="812800" cy="812800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0DFA905A-89CE-8953-9382-8BE48F358B2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ZA"/>
              </a:p>
            </p:txBody>
          </p:sp>
        </p:grp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488A2D9-83EC-734B-7541-D2EA154C4358}"/>
                </a:ext>
              </a:extLst>
            </p:cNvPr>
            <p:cNvSpPr/>
            <p:nvPr/>
          </p:nvSpPr>
          <p:spPr>
            <a:xfrm>
              <a:off x="-98002" y="7540076"/>
              <a:ext cx="2887495" cy="2716232"/>
            </a:xfrm>
            <a:custGeom>
              <a:avLst/>
              <a:gdLst/>
              <a:ahLst/>
              <a:cxnLst/>
              <a:rect l="l" t="t" r="r" b="b"/>
              <a:pathLst>
                <a:path w="2931859" h="2699317">
                  <a:moveTo>
                    <a:pt x="0" y="0"/>
                  </a:moveTo>
                  <a:lnTo>
                    <a:pt x="2931859" y="0"/>
                  </a:lnTo>
                  <a:lnTo>
                    <a:pt x="2931859" y="2699317"/>
                  </a:lnTo>
                  <a:lnTo>
                    <a:pt x="0" y="2699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ZA" dirty="0"/>
            </a:p>
          </p:txBody>
        </p:sp>
      </p:grpSp>
      <p:sp>
        <p:nvSpPr>
          <p:cNvPr id="10" name="Freeform 10" descr="Logo  Description automatically generated">
            <a:extLst>
              <a:ext uri="{FF2B5EF4-FFF2-40B4-BE49-F238E27FC236}">
                <a16:creationId xmlns:a16="http://schemas.microsoft.com/office/drawing/2014/main" id="{D6C8E299-C066-5230-A9E8-0ABC465C116F}"/>
              </a:ext>
            </a:extLst>
          </p:cNvPr>
          <p:cNvSpPr/>
          <p:nvPr/>
        </p:nvSpPr>
        <p:spPr>
          <a:xfrm>
            <a:off x="193570" y="7443805"/>
            <a:ext cx="1816652" cy="2498796"/>
          </a:xfrm>
          <a:custGeom>
            <a:avLst/>
            <a:gdLst/>
            <a:ahLst/>
            <a:cxnLst/>
            <a:rect l="l" t="t" r="r" b="b"/>
            <a:pathLst>
              <a:path w="4091008" h="6995622">
                <a:moveTo>
                  <a:pt x="0" y="0"/>
                </a:moveTo>
                <a:lnTo>
                  <a:pt x="4091008" y="0"/>
                </a:lnTo>
                <a:lnTo>
                  <a:pt x="4091008" y="6995622"/>
                </a:lnTo>
                <a:lnTo>
                  <a:pt x="0" y="699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0" b="-24254"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04D99A-3516-F479-89F4-204ADC6F7DCD}"/>
              </a:ext>
            </a:extLst>
          </p:cNvPr>
          <p:cNvSpPr/>
          <p:nvPr/>
        </p:nvSpPr>
        <p:spPr>
          <a:xfrm>
            <a:off x="458640" y="692965"/>
            <a:ext cx="3046559" cy="1905000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65F6C"/>
                </a:solidFill>
              </a:rPr>
              <a:t>TwT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Attend 3</a:t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(Interschool)</a:t>
            </a:r>
          </a:p>
          <a:p>
            <a:pPr algn="ctr"/>
            <a:endParaRPr lang="en-ZA" b="1" dirty="0">
              <a:solidFill>
                <a:schemeClr val="tx1"/>
              </a:solidFill>
            </a:endParaRPr>
          </a:p>
        </p:txBody>
      </p:sp>
      <p:pic>
        <p:nvPicPr>
          <p:cNvPr id="5" name="Graphic 4" descr="Target with solid fill">
            <a:extLst>
              <a:ext uri="{FF2B5EF4-FFF2-40B4-BE49-F238E27FC236}">
                <a16:creationId xmlns:a16="http://schemas.microsoft.com/office/drawing/2014/main" id="{03203B93-6C7E-DC3C-D9E1-78FD841E13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4233" y="2824952"/>
            <a:ext cx="666946" cy="666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55FE37-423A-DC69-1445-850AD9036061}"/>
              </a:ext>
            </a:extLst>
          </p:cNvPr>
          <p:cNvSpPr txBox="1"/>
          <p:nvPr/>
        </p:nvSpPr>
        <p:spPr>
          <a:xfrm>
            <a:off x="950096" y="2842902"/>
            <a:ext cx="318815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AECC36"/>
                </a:solidFill>
              </a:rPr>
              <a:t>3 x 100pts </a:t>
            </a:r>
          </a:p>
          <a:p>
            <a:r>
              <a:rPr lang="en-US" sz="2800" b="1" dirty="0">
                <a:solidFill>
                  <a:srgbClr val="AECC36"/>
                </a:solidFill>
              </a:rPr>
              <a:t>= 300pts /D-Teacher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b="1" dirty="0">
                <a:solidFill>
                  <a:srgbClr val="AECC36"/>
                </a:solidFill>
              </a:rPr>
              <a:t>1500/D-team +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b="1" dirty="0">
                <a:solidFill>
                  <a:srgbClr val="AECC36"/>
                </a:solidFill>
              </a:rPr>
              <a:t>2pts/ND teacher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endParaRPr lang="en-US" sz="2800" b="1" dirty="0">
              <a:solidFill>
                <a:srgbClr val="AECC36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endParaRPr lang="en-US" sz="2800" b="1" dirty="0">
              <a:solidFill>
                <a:srgbClr val="AECC36"/>
              </a:solidFill>
            </a:endParaRPr>
          </a:p>
          <a:p>
            <a:endParaRPr lang="en-US" sz="2800" b="1" dirty="0">
              <a:solidFill>
                <a:srgbClr val="AECC36"/>
              </a:solidFill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438DCA17-B6FF-2352-B041-95549D2211E3}"/>
              </a:ext>
            </a:extLst>
          </p:cNvPr>
          <p:cNvSpPr/>
          <p:nvPr/>
        </p:nvSpPr>
        <p:spPr>
          <a:xfrm>
            <a:off x="291529" y="4998002"/>
            <a:ext cx="3598811" cy="2017324"/>
          </a:xfrm>
          <a:custGeom>
            <a:avLst/>
            <a:gdLst/>
            <a:ahLst/>
            <a:cxnLst/>
            <a:rect l="l" t="t" r="r" b="b"/>
            <a:pathLst>
              <a:path w="19407525" h="10916733">
                <a:moveTo>
                  <a:pt x="0" y="0"/>
                </a:moveTo>
                <a:lnTo>
                  <a:pt x="19407525" y="0"/>
                </a:lnTo>
                <a:lnTo>
                  <a:pt x="19407525" y="10916733"/>
                </a:lnTo>
                <a:lnTo>
                  <a:pt x="0" y="109167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F6AB7C-1A8F-F839-391E-68EB0FD43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3766" y="1148891"/>
            <a:ext cx="13866464" cy="798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659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D053D-A3F1-2056-BF7E-F2B106424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F837CA3-102C-29E1-D5C3-CEFE1F46523D}"/>
              </a:ext>
            </a:extLst>
          </p:cNvPr>
          <p:cNvSpPr/>
          <p:nvPr/>
        </p:nvSpPr>
        <p:spPr>
          <a:xfrm>
            <a:off x="10885798" y="2840229"/>
            <a:ext cx="5840329" cy="2819400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65F6C"/>
                </a:solidFill>
              </a:rPr>
              <a:t>Plan e-lesson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(8)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Interschool – buddies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(4)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School Based – Grade </a:t>
            </a:r>
            <a:r>
              <a:rPr lang="en-US" sz="3200" b="1" dirty="0" err="1">
                <a:solidFill>
                  <a:schemeClr val="tx1"/>
                </a:solidFill>
              </a:rPr>
              <a:t>diep</a:t>
            </a:r>
            <a:r>
              <a:rPr lang="en-US" sz="3200" b="1" dirty="0">
                <a:solidFill>
                  <a:schemeClr val="tx1"/>
                </a:solidFill>
              </a:rPr>
              <a:t> peers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1on1 ITEs – (H)App(y) + skills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1on1 Maggie – Lesson support</a:t>
            </a:r>
          </a:p>
          <a:p>
            <a:pPr algn="ctr"/>
            <a:endParaRPr lang="en-ZA" b="1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314264-1073-578B-1FFC-8E5D8FB93AD5}"/>
              </a:ext>
            </a:extLst>
          </p:cNvPr>
          <p:cNvSpPr/>
          <p:nvPr/>
        </p:nvSpPr>
        <p:spPr>
          <a:xfrm>
            <a:off x="10998311" y="5907820"/>
            <a:ext cx="2690567" cy="990600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65F6C"/>
                </a:solidFill>
              </a:rPr>
              <a:t>Lesson plan</a:t>
            </a:r>
            <a:endParaRPr lang="en-ZA" b="1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BB7E4D-B251-F0A5-AA1F-63420472F2FC}"/>
              </a:ext>
            </a:extLst>
          </p:cNvPr>
          <p:cNvSpPr/>
          <p:nvPr/>
        </p:nvSpPr>
        <p:spPr>
          <a:xfrm>
            <a:off x="13792200" y="5888229"/>
            <a:ext cx="2690567" cy="990600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65F6C"/>
                </a:solidFill>
              </a:rPr>
              <a:t>Apps &amp; tools</a:t>
            </a:r>
            <a:endParaRPr lang="en-ZA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C03B311-B242-58A5-8C68-758686E17B34}"/>
              </a:ext>
            </a:extLst>
          </p:cNvPr>
          <p:cNvSpPr/>
          <p:nvPr/>
        </p:nvSpPr>
        <p:spPr>
          <a:xfrm>
            <a:off x="10820400" y="2611629"/>
            <a:ext cx="5943600" cy="4876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CB4C52-648A-9851-C55D-E12BD03D1D85}"/>
              </a:ext>
            </a:extLst>
          </p:cNvPr>
          <p:cNvSpPr txBox="1"/>
          <p:nvPr/>
        </p:nvSpPr>
        <p:spPr>
          <a:xfrm>
            <a:off x="12649200" y="6857398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Curriculum</a:t>
            </a:r>
            <a:endParaRPr lang="en-ZA" sz="3600" b="1" dirty="0">
              <a:solidFill>
                <a:schemeClr val="bg1"/>
              </a:solidFill>
            </a:endParaRP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9A772188-64C2-50D5-1E22-8BDB68331714}"/>
              </a:ext>
            </a:extLst>
          </p:cNvPr>
          <p:cNvGrpSpPr/>
          <p:nvPr/>
        </p:nvGrpSpPr>
        <p:grpSpPr>
          <a:xfrm>
            <a:off x="15107945" y="4482612"/>
            <a:ext cx="3026456" cy="5688259"/>
            <a:chOff x="0" y="0"/>
            <a:chExt cx="6350000" cy="63500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4433439-3DEF-AA35-4682-DA99C46B0C05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solidFill>
              <a:srgbClr val="015466">
                <a:alpha val="73725"/>
              </a:srgbClr>
            </a:solidFill>
            <a:ln w="12700">
              <a:noFill/>
            </a:ln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992241-752D-9A6F-16D3-19C28EF28C4E}"/>
              </a:ext>
            </a:extLst>
          </p:cNvPr>
          <p:cNvGrpSpPr/>
          <p:nvPr/>
        </p:nvGrpSpPr>
        <p:grpSpPr>
          <a:xfrm>
            <a:off x="15622432" y="7587683"/>
            <a:ext cx="2931859" cy="2699317"/>
            <a:chOff x="-101743" y="7522615"/>
            <a:chExt cx="2931859" cy="2699317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B1D516D9-DD43-68FC-529B-C2035BE0831C}"/>
                </a:ext>
              </a:extLst>
            </p:cNvPr>
            <p:cNvGrpSpPr/>
            <p:nvPr/>
          </p:nvGrpSpPr>
          <p:grpSpPr>
            <a:xfrm>
              <a:off x="285490" y="7935932"/>
              <a:ext cx="2017324" cy="2017324"/>
              <a:chOff x="0" y="0"/>
              <a:chExt cx="812800" cy="812800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853BEF24-D6B1-CC26-2328-724E5111A97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ZA"/>
              </a:p>
            </p:txBody>
          </p:sp>
        </p:grp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CD66C64-8095-C35B-D9BA-94C0659DC34F}"/>
                </a:ext>
              </a:extLst>
            </p:cNvPr>
            <p:cNvSpPr/>
            <p:nvPr/>
          </p:nvSpPr>
          <p:spPr>
            <a:xfrm>
              <a:off x="-101743" y="7522615"/>
              <a:ext cx="2931859" cy="2699317"/>
            </a:xfrm>
            <a:custGeom>
              <a:avLst/>
              <a:gdLst/>
              <a:ahLst/>
              <a:cxnLst/>
              <a:rect l="l" t="t" r="r" b="b"/>
              <a:pathLst>
                <a:path w="2931859" h="2699317">
                  <a:moveTo>
                    <a:pt x="0" y="0"/>
                  </a:moveTo>
                  <a:lnTo>
                    <a:pt x="2931859" y="0"/>
                  </a:lnTo>
                  <a:lnTo>
                    <a:pt x="2931859" y="2699317"/>
                  </a:lnTo>
                  <a:lnTo>
                    <a:pt x="0" y="2699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0" name="Freeform 10" descr="Logo  Description automatically generated">
            <a:extLst>
              <a:ext uri="{FF2B5EF4-FFF2-40B4-BE49-F238E27FC236}">
                <a16:creationId xmlns:a16="http://schemas.microsoft.com/office/drawing/2014/main" id="{692DE5F8-9A7E-958B-8CBE-D4181DEB5C90}"/>
              </a:ext>
            </a:extLst>
          </p:cNvPr>
          <p:cNvSpPr/>
          <p:nvPr/>
        </p:nvSpPr>
        <p:spPr>
          <a:xfrm>
            <a:off x="450357" y="6914954"/>
            <a:ext cx="1816652" cy="3103370"/>
          </a:xfrm>
          <a:custGeom>
            <a:avLst/>
            <a:gdLst/>
            <a:ahLst/>
            <a:cxnLst/>
            <a:rect l="l" t="t" r="r" b="b"/>
            <a:pathLst>
              <a:path w="4091008" h="6995622">
                <a:moveTo>
                  <a:pt x="0" y="0"/>
                </a:moveTo>
                <a:lnTo>
                  <a:pt x="4091008" y="0"/>
                </a:lnTo>
                <a:lnTo>
                  <a:pt x="4091008" y="6995622"/>
                </a:lnTo>
                <a:lnTo>
                  <a:pt x="0" y="69956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8" b="-48"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158A05-D119-18DA-59C2-52B310FEDF16}"/>
              </a:ext>
            </a:extLst>
          </p:cNvPr>
          <p:cNvSpPr/>
          <p:nvPr/>
        </p:nvSpPr>
        <p:spPr>
          <a:xfrm>
            <a:off x="303778" y="333744"/>
            <a:ext cx="4134787" cy="1981200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65F6C"/>
                </a:solidFill>
              </a:rPr>
              <a:t>Labtech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Attend 3</a:t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(School Based)</a:t>
            </a:r>
          </a:p>
          <a:p>
            <a:pPr algn="ctr"/>
            <a:endParaRPr lang="en-ZA" b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4A2467-E8B9-B2C8-2E57-D2EBA261C60F}"/>
              </a:ext>
            </a:extLst>
          </p:cNvPr>
          <p:cNvSpPr/>
          <p:nvPr/>
        </p:nvSpPr>
        <p:spPr>
          <a:xfrm>
            <a:off x="4902534" y="306194"/>
            <a:ext cx="12775866" cy="7477807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5B1A4F-1124-733B-44CE-D4A7124875DB}"/>
              </a:ext>
            </a:extLst>
          </p:cNvPr>
          <p:cNvSpPr txBox="1"/>
          <p:nvPr/>
        </p:nvSpPr>
        <p:spPr>
          <a:xfrm>
            <a:off x="3505200" y="571500"/>
            <a:ext cx="106545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265F6C"/>
                </a:solidFill>
              </a:rPr>
              <a:t>Labtech (3 workshops)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F87134-38EB-88C9-5098-5A8C0F119324}"/>
              </a:ext>
            </a:extLst>
          </p:cNvPr>
          <p:cNvSpPr txBox="1"/>
          <p:nvPr/>
        </p:nvSpPr>
        <p:spPr>
          <a:xfrm>
            <a:off x="5535858" y="1367777"/>
            <a:ext cx="11588565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Who</a:t>
            </a:r>
            <a:r>
              <a:rPr lang="en-US" sz="3600" b="1" dirty="0">
                <a:solidFill>
                  <a:schemeClr val="tx1"/>
                </a:solidFill>
              </a:rPr>
              <a:t>: All Diep teachers (5)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What</a:t>
            </a:r>
            <a:r>
              <a:rPr lang="en-US" sz="3600" b="1" dirty="0">
                <a:solidFill>
                  <a:schemeClr val="tx1"/>
                </a:solidFill>
              </a:rPr>
              <a:t>: School based, afterschool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When</a:t>
            </a:r>
            <a:r>
              <a:rPr lang="en-US" sz="3600" b="1" dirty="0">
                <a:solidFill>
                  <a:schemeClr val="tx1"/>
                </a:solidFill>
              </a:rPr>
              <a:t>: </a:t>
            </a:r>
            <a:r>
              <a:rPr lang="en-US" sz="3600" b="1" dirty="0" err="1">
                <a:solidFill>
                  <a:schemeClr val="tx1"/>
                </a:solidFill>
              </a:rPr>
              <a:t>Organise</a:t>
            </a:r>
            <a:r>
              <a:rPr lang="en-US" sz="3600" b="1" dirty="0">
                <a:solidFill>
                  <a:schemeClr val="tx1"/>
                </a:solidFill>
              </a:rPr>
              <a:t> with ITE (and </a:t>
            </a:r>
            <a:r>
              <a:rPr lang="en-US" sz="3600" b="1" dirty="0"/>
              <a:t>T</a:t>
            </a:r>
            <a:r>
              <a:rPr lang="en-US" sz="3600" b="1" dirty="0">
                <a:solidFill>
                  <a:schemeClr val="tx1"/>
                </a:solidFill>
              </a:rPr>
              <a:t>ech </a:t>
            </a:r>
            <a:r>
              <a:rPr lang="en-US" sz="3600" b="1" dirty="0"/>
              <a:t>T</a:t>
            </a:r>
            <a:r>
              <a:rPr lang="en-US" sz="3600" b="1" dirty="0">
                <a:solidFill>
                  <a:schemeClr val="tx1"/>
                </a:solidFill>
              </a:rPr>
              <a:t>eam) for suitabl</a:t>
            </a:r>
            <a:r>
              <a:rPr lang="en-US" sz="3600" b="1" dirty="0"/>
              <a:t>e </a:t>
            </a:r>
            <a:r>
              <a:rPr lang="en-US" sz="3600" b="1" dirty="0">
                <a:solidFill>
                  <a:schemeClr val="tx1"/>
                </a:solidFill>
              </a:rPr>
              <a:t>dates in term 1 and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>
                <a:solidFill>
                  <a:schemeClr val="bg1"/>
                </a:solidFill>
              </a:rPr>
              <a:t>Content</a:t>
            </a:r>
            <a:r>
              <a:rPr lang="en-US" sz="3600" b="1" dirty="0">
                <a:solidFill>
                  <a:schemeClr val="tx1"/>
                </a:solidFill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Session 1: Lab use and management (40 pts)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Session 2: </a:t>
            </a:r>
            <a:r>
              <a:rPr lang="en-US" sz="3600" b="1" dirty="0"/>
              <a:t>Device use and trouble shooting (40 pts)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Tech theory and practical assessment (100 pts)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Dieper: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If you need more practice- 1 on 1 with ITE  (5pts)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Session 3: A practical and theory assessment. (100pts)  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8" name="Graphic 17" descr="Target with solid fill">
            <a:extLst>
              <a:ext uri="{FF2B5EF4-FFF2-40B4-BE49-F238E27FC236}">
                <a16:creationId xmlns:a16="http://schemas.microsoft.com/office/drawing/2014/main" id="{861FD5D0-D699-5C75-FA84-F36433904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646" y="2705100"/>
            <a:ext cx="666946" cy="6669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EEE7ED3-25FA-9C93-7DD8-52E10E3EFDE0}"/>
              </a:ext>
            </a:extLst>
          </p:cNvPr>
          <p:cNvSpPr txBox="1"/>
          <p:nvPr/>
        </p:nvSpPr>
        <p:spPr>
          <a:xfrm>
            <a:off x="991237" y="2679548"/>
            <a:ext cx="2662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AECC36"/>
                </a:solidFill>
              </a:rPr>
              <a:t>2 x 40 + 1 x 100</a:t>
            </a:r>
          </a:p>
          <a:p>
            <a:r>
              <a:rPr lang="en-US" sz="2800" b="1" dirty="0">
                <a:solidFill>
                  <a:srgbClr val="AECC36"/>
                </a:solidFill>
              </a:rPr>
              <a:t>= 180/D-Teacher</a:t>
            </a:r>
          </a:p>
          <a:p>
            <a:r>
              <a:rPr lang="en-US" sz="2800" b="1" dirty="0">
                <a:solidFill>
                  <a:srgbClr val="AECC36"/>
                </a:solidFill>
              </a:rPr>
              <a:t>= 900/D-team</a:t>
            </a:r>
            <a:endParaRPr lang="en-ZA" sz="2800" b="1" dirty="0">
              <a:solidFill>
                <a:srgbClr val="AECC36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A15FED-6D35-0DB8-595F-B1EE43DCF4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58" y="4305300"/>
            <a:ext cx="4195531" cy="2364533"/>
          </a:xfrm>
          <a:prstGeom prst="rect">
            <a:avLst/>
          </a:prstGeom>
        </p:spPr>
      </p:pic>
      <p:pic>
        <p:nvPicPr>
          <p:cNvPr id="28" name="Graphic 27" descr="Computer with solid fill">
            <a:extLst>
              <a:ext uri="{FF2B5EF4-FFF2-40B4-BE49-F238E27FC236}">
                <a16:creationId xmlns:a16="http://schemas.microsoft.com/office/drawing/2014/main" id="{DC1A446B-BA35-4AB4-06D3-4110A17A07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66230" y="7784001"/>
            <a:ext cx="1980170" cy="1980170"/>
          </a:xfrm>
          <a:prstGeom prst="rect">
            <a:avLst/>
          </a:prstGeom>
        </p:spPr>
      </p:pic>
      <p:pic>
        <p:nvPicPr>
          <p:cNvPr id="30" name="Graphic 29" descr="Touchscreen with solid fill">
            <a:extLst>
              <a:ext uri="{FF2B5EF4-FFF2-40B4-BE49-F238E27FC236}">
                <a16:creationId xmlns:a16="http://schemas.microsoft.com/office/drawing/2014/main" id="{23B846B6-1E2B-F115-4CBB-60D4A724AB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95585" y="8170763"/>
            <a:ext cx="1257449" cy="1257449"/>
          </a:xfrm>
          <a:prstGeom prst="rect">
            <a:avLst/>
          </a:prstGeom>
        </p:spPr>
      </p:pic>
      <p:pic>
        <p:nvPicPr>
          <p:cNvPr id="32" name="Graphic 31" descr="USB with solid fill">
            <a:extLst>
              <a:ext uri="{FF2B5EF4-FFF2-40B4-BE49-F238E27FC236}">
                <a16:creationId xmlns:a16="http://schemas.microsoft.com/office/drawing/2014/main" id="{00B98440-154A-AFC7-0B8B-6C265727A4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145620" y="8096189"/>
            <a:ext cx="1285910" cy="1285910"/>
          </a:xfrm>
          <a:prstGeom prst="rect">
            <a:avLst/>
          </a:prstGeom>
        </p:spPr>
      </p:pic>
      <p:pic>
        <p:nvPicPr>
          <p:cNvPr id="34" name="Graphic 33" descr="Tablet with solid fill">
            <a:extLst>
              <a:ext uri="{FF2B5EF4-FFF2-40B4-BE49-F238E27FC236}">
                <a16:creationId xmlns:a16="http://schemas.microsoft.com/office/drawing/2014/main" id="{8EED0FDB-1E8D-DC01-30C2-1FC1A788A9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87186" y="8156533"/>
            <a:ext cx="1285911" cy="1285911"/>
          </a:xfrm>
          <a:prstGeom prst="rect">
            <a:avLst/>
          </a:prstGeom>
        </p:spPr>
      </p:pic>
      <p:pic>
        <p:nvPicPr>
          <p:cNvPr id="36" name="Graphic 35" descr="Projector with solid fill">
            <a:extLst>
              <a:ext uri="{FF2B5EF4-FFF2-40B4-BE49-F238E27FC236}">
                <a16:creationId xmlns:a16="http://schemas.microsoft.com/office/drawing/2014/main" id="{617EFB84-6F9A-58CE-DAFD-1A014A0245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3805962" y="8030627"/>
            <a:ext cx="1344772" cy="1344772"/>
          </a:xfrm>
          <a:prstGeom prst="rect">
            <a:avLst/>
          </a:prstGeom>
        </p:spPr>
      </p:pic>
      <p:pic>
        <p:nvPicPr>
          <p:cNvPr id="38" name="Graphic 37" descr="Server with solid fill">
            <a:extLst>
              <a:ext uri="{FF2B5EF4-FFF2-40B4-BE49-F238E27FC236}">
                <a16:creationId xmlns:a16="http://schemas.microsoft.com/office/drawing/2014/main" id="{3859B05D-BF27-CA33-D34E-C77E7F882B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31740" y="8095261"/>
            <a:ext cx="1257449" cy="125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254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C640B-F50B-8E9E-A724-17CFB76D3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845BBF9-9633-8B8E-904F-51B580F93C4B}"/>
              </a:ext>
            </a:extLst>
          </p:cNvPr>
          <p:cNvSpPr/>
          <p:nvPr/>
        </p:nvSpPr>
        <p:spPr>
          <a:xfrm>
            <a:off x="1398897" y="981688"/>
            <a:ext cx="3730962" cy="1774479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265F6C"/>
                </a:solidFill>
              </a:rPr>
              <a:t>Implement (4)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- Lesson plan </a:t>
            </a:r>
          </a:p>
          <a:p>
            <a:pPr marL="457200" indent="-457200" algn="ctr">
              <a:buFontTx/>
              <a:buChar char="-"/>
            </a:pPr>
            <a:r>
              <a:rPr lang="en-US" b="1" dirty="0">
                <a:solidFill>
                  <a:schemeClr val="tx1"/>
                </a:solidFill>
              </a:rPr>
              <a:t>Recordals of e-lesson</a:t>
            </a:r>
          </a:p>
          <a:p>
            <a:pPr marL="457200" indent="-457200" algn="ctr">
              <a:buFontTx/>
              <a:buChar char="-"/>
            </a:pPr>
            <a:r>
              <a:rPr lang="en-US" b="1" dirty="0">
                <a:solidFill>
                  <a:schemeClr val="tx1"/>
                </a:solidFill>
              </a:rPr>
              <a:t>Lesson material &amp; Tech &amp; video</a:t>
            </a:r>
          </a:p>
          <a:p>
            <a:pPr marL="457200" indent="-457200" algn="ctr">
              <a:buFontTx/>
              <a:buChar char="-"/>
            </a:pPr>
            <a:r>
              <a:rPr lang="en-US" b="1" dirty="0">
                <a:solidFill>
                  <a:schemeClr val="tx1"/>
                </a:solidFill>
              </a:rPr>
              <a:t>Lesson media </a:t>
            </a:r>
          </a:p>
          <a:p>
            <a:pPr marL="457200" indent="-457200" algn="ctr">
              <a:buFontTx/>
              <a:buChar char="-"/>
            </a:pPr>
            <a:r>
              <a:rPr lang="en-US" b="1" dirty="0">
                <a:solidFill>
                  <a:srgbClr val="FF0000"/>
                </a:solidFill>
              </a:rPr>
              <a:t>ITEs support</a:t>
            </a:r>
          </a:p>
          <a:p>
            <a:pPr algn="ctr"/>
            <a:endParaRPr lang="en-ZA" b="1" dirty="0">
              <a:solidFill>
                <a:schemeClr val="tx1"/>
              </a:solidFill>
            </a:endParaRP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0EADB4DB-B41C-7CB1-C998-FD27E2D0984F}"/>
              </a:ext>
            </a:extLst>
          </p:cNvPr>
          <p:cNvGrpSpPr/>
          <p:nvPr/>
        </p:nvGrpSpPr>
        <p:grpSpPr>
          <a:xfrm>
            <a:off x="15107945" y="4482612"/>
            <a:ext cx="3026456" cy="5688259"/>
            <a:chOff x="0" y="0"/>
            <a:chExt cx="6350000" cy="63500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2669934-E10C-5C78-0141-E366A083B030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solidFill>
              <a:srgbClr val="015466">
                <a:alpha val="73725"/>
              </a:srgbClr>
            </a:solidFill>
            <a:ln w="12700">
              <a:noFill/>
            </a:ln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E02767-8546-D52F-9E60-0AA9F844FE2A}"/>
              </a:ext>
            </a:extLst>
          </p:cNvPr>
          <p:cNvGrpSpPr/>
          <p:nvPr/>
        </p:nvGrpSpPr>
        <p:grpSpPr>
          <a:xfrm>
            <a:off x="-76200" y="7519420"/>
            <a:ext cx="2931859" cy="2699317"/>
            <a:chOff x="-101743" y="7522615"/>
            <a:chExt cx="2931859" cy="2699317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07FEE75E-C831-00CB-4229-2CC62B7B0952}"/>
                </a:ext>
              </a:extLst>
            </p:cNvPr>
            <p:cNvGrpSpPr/>
            <p:nvPr/>
          </p:nvGrpSpPr>
          <p:grpSpPr>
            <a:xfrm>
              <a:off x="285490" y="7935932"/>
              <a:ext cx="2017324" cy="2017324"/>
              <a:chOff x="0" y="0"/>
              <a:chExt cx="812800" cy="812800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DFA0E1C0-1ADE-1B79-A2B9-B38CC0A0433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ZA"/>
              </a:p>
            </p:txBody>
          </p:sp>
        </p:grp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1512F6EF-2459-F009-41B9-6ED14E13B128}"/>
                </a:ext>
              </a:extLst>
            </p:cNvPr>
            <p:cNvSpPr/>
            <p:nvPr/>
          </p:nvSpPr>
          <p:spPr>
            <a:xfrm>
              <a:off x="-101743" y="7522615"/>
              <a:ext cx="2931859" cy="2699317"/>
            </a:xfrm>
            <a:custGeom>
              <a:avLst/>
              <a:gdLst/>
              <a:ahLst/>
              <a:cxnLst/>
              <a:rect l="l" t="t" r="r" b="b"/>
              <a:pathLst>
                <a:path w="2931859" h="2699317">
                  <a:moveTo>
                    <a:pt x="0" y="0"/>
                  </a:moveTo>
                  <a:lnTo>
                    <a:pt x="2931859" y="0"/>
                  </a:lnTo>
                  <a:lnTo>
                    <a:pt x="2931859" y="2699317"/>
                  </a:lnTo>
                  <a:lnTo>
                    <a:pt x="0" y="2699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0" name="Freeform 10" descr="Logo  Description automatically generated">
            <a:extLst>
              <a:ext uri="{FF2B5EF4-FFF2-40B4-BE49-F238E27FC236}">
                <a16:creationId xmlns:a16="http://schemas.microsoft.com/office/drawing/2014/main" id="{5C43825E-B0D2-78BB-A03E-386DADBAE804}"/>
              </a:ext>
            </a:extLst>
          </p:cNvPr>
          <p:cNvSpPr/>
          <p:nvPr/>
        </p:nvSpPr>
        <p:spPr>
          <a:xfrm>
            <a:off x="3250616" y="6705823"/>
            <a:ext cx="1816652" cy="3103370"/>
          </a:xfrm>
          <a:custGeom>
            <a:avLst/>
            <a:gdLst/>
            <a:ahLst/>
            <a:cxnLst/>
            <a:rect l="l" t="t" r="r" b="b"/>
            <a:pathLst>
              <a:path w="4091008" h="6995622">
                <a:moveTo>
                  <a:pt x="0" y="0"/>
                </a:moveTo>
                <a:lnTo>
                  <a:pt x="4091008" y="0"/>
                </a:lnTo>
                <a:lnTo>
                  <a:pt x="4091008" y="6995622"/>
                </a:lnTo>
                <a:lnTo>
                  <a:pt x="0" y="699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" b="-48"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A403C4-98D0-BCF7-909C-AABE2076F0AA}"/>
              </a:ext>
            </a:extLst>
          </p:cNvPr>
          <p:cNvSpPr/>
          <p:nvPr/>
        </p:nvSpPr>
        <p:spPr>
          <a:xfrm>
            <a:off x="6594157" y="295879"/>
            <a:ext cx="11585701" cy="9654181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D96963-C3C6-2598-F359-B2998B8092B9}"/>
              </a:ext>
            </a:extLst>
          </p:cNvPr>
          <p:cNvSpPr txBox="1"/>
          <p:nvPr/>
        </p:nvSpPr>
        <p:spPr>
          <a:xfrm>
            <a:off x="6885792" y="723900"/>
            <a:ext cx="10654552" cy="10064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Who</a:t>
            </a:r>
            <a:r>
              <a:rPr lang="en-US" sz="3600" b="1" dirty="0">
                <a:solidFill>
                  <a:schemeClr val="tx1"/>
                </a:solidFill>
              </a:rPr>
              <a:t>: All Diep teachers (5)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What</a:t>
            </a:r>
            <a:r>
              <a:rPr lang="en-US" sz="3600" b="1" dirty="0">
                <a:solidFill>
                  <a:schemeClr val="tx1"/>
                </a:solidFill>
              </a:rPr>
              <a:t>: Plan your </a:t>
            </a:r>
            <a:r>
              <a:rPr lang="en-US" sz="3600" b="1" dirty="0"/>
              <a:t>D</a:t>
            </a:r>
            <a:r>
              <a:rPr lang="en-US" sz="3600" b="1" dirty="0">
                <a:solidFill>
                  <a:schemeClr val="tx1"/>
                </a:solidFill>
              </a:rPr>
              <a:t>iep lesson plan and earn points!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How? </a:t>
            </a:r>
            <a:endParaRPr lang="en-US" sz="36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Meet with your ITE to guide them on what tech they can suggest during a </a:t>
            </a:r>
            <a:r>
              <a:rPr lang="en-US" sz="3600" b="1" dirty="0">
                <a:solidFill>
                  <a:schemeClr val="bg1"/>
                </a:solidFill>
              </a:rPr>
              <a:t>1 on 1 </a:t>
            </a:r>
            <a:r>
              <a:rPr lang="en-US" sz="3600" b="1" dirty="0"/>
              <a:t>support session</a:t>
            </a:r>
            <a:br>
              <a:rPr lang="en-US" sz="3600" b="1" dirty="0"/>
            </a:br>
            <a:r>
              <a:rPr lang="en-US" sz="3600" b="1" dirty="0"/>
              <a:t>(5 pts/1on1)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 err="1"/>
              <a:t>Organise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chemeClr val="bg1"/>
                </a:solidFill>
              </a:rPr>
              <a:t>School Based</a:t>
            </a:r>
            <a:r>
              <a:rPr lang="en-US" sz="3600" b="1" dirty="0"/>
              <a:t> Diep lesson planning session with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600" b="1" dirty="0"/>
              <a:t>the other Diep teachers/peers in your school, grade, subject…. (10 points/DT– group session)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 err="1"/>
              <a:t>Organise</a:t>
            </a:r>
            <a:r>
              <a:rPr lang="en-US" sz="3600" b="1" dirty="0"/>
              <a:t> an </a:t>
            </a:r>
            <a:r>
              <a:rPr lang="en-US" sz="3600" b="1" dirty="0">
                <a:solidFill>
                  <a:schemeClr val="bg1"/>
                </a:solidFill>
              </a:rPr>
              <a:t>Interschool lesson planning session </a:t>
            </a:r>
            <a:r>
              <a:rPr lang="en-US" sz="3600" b="1" dirty="0"/>
              <a:t>with Diep teachers from </a:t>
            </a:r>
            <a:r>
              <a:rPr lang="en-US" sz="3600" b="1" dirty="0">
                <a:solidFill>
                  <a:schemeClr val="bg1"/>
                </a:solidFill>
              </a:rPr>
              <a:t>other</a:t>
            </a:r>
            <a:r>
              <a:rPr lang="en-US" sz="3600" b="1" dirty="0"/>
              <a:t> schools (Buddie up)</a:t>
            </a:r>
            <a:br>
              <a:rPr lang="en-US" sz="3600" b="1" dirty="0"/>
            </a:br>
            <a:r>
              <a:rPr lang="en-US" sz="3600" b="1" dirty="0"/>
              <a:t>(20 points/teacher + 5 points more for host school)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Meet with Maggie </a:t>
            </a:r>
            <a:r>
              <a:rPr lang="en-US" sz="3600" b="1" dirty="0">
                <a:solidFill>
                  <a:schemeClr val="bg1"/>
                </a:solidFill>
              </a:rPr>
              <a:t>1 on 1 </a:t>
            </a:r>
            <a:r>
              <a:rPr lang="en-US" sz="3600" b="1" dirty="0"/>
              <a:t>for feedback and lesson support (team/office- coffee provided)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b="1" dirty="0"/>
          </a:p>
        </p:txBody>
      </p:sp>
      <p:pic>
        <p:nvPicPr>
          <p:cNvPr id="18" name="Graphic 17" descr="Target with solid fill">
            <a:extLst>
              <a:ext uri="{FF2B5EF4-FFF2-40B4-BE49-F238E27FC236}">
                <a16:creationId xmlns:a16="http://schemas.microsoft.com/office/drawing/2014/main" id="{2F8FF548-1706-39FC-5479-5C7135E91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7638" y="5323782"/>
            <a:ext cx="666946" cy="6669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224CD2B-6BC3-CAC3-27CA-A6637756686D}"/>
              </a:ext>
            </a:extLst>
          </p:cNvPr>
          <p:cNvSpPr txBox="1"/>
          <p:nvPr/>
        </p:nvSpPr>
        <p:spPr>
          <a:xfrm>
            <a:off x="1046473" y="5304064"/>
            <a:ext cx="53420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AECC36"/>
                </a:solidFill>
              </a:rPr>
              <a:t>School Based: 10 pts/D-teacher</a:t>
            </a:r>
          </a:p>
          <a:p>
            <a:r>
              <a:rPr lang="en-US" sz="2800" b="1" dirty="0">
                <a:solidFill>
                  <a:srgbClr val="AECC36"/>
                </a:solidFill>
              </a:rPr>
              <a:t>Interschool: 20pts/DT + 5pts for host school (skills workshop) </a:t>
            </a:r>
          </a:p>
          <a:p>
            <a:r>
              <a:rPr lang="en-US" sz="2800" b="1" dirty="0">
                <a:solidFill>
                  <a:srgbClr val="AECC36"/>
                </a:solidFill>
              </a:rPr>
              <a:t>ITE 1on1: 5 points</a:t>
            </a:r>
          </a:p>
          <a:p>
            <a:r>
              <a:rPr lang="en-US" sz="2800" b="1" dirty="0">
                <a:solidFill>
                  <a:srgbClr val="AECC36"/>
                </a:solidFill>
              </a:rPr>
              <a:t>Maggie: 20 pts</a:t>
            </a:r>
            <a:endParaRPr lang="en-ZA" sz="2800" b="1" dirty="0">
              <a:solidFill>
                <a:srgbClr val="AECC36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13F335-2DED-0055-27DF-EC73747807BB}"/>
              </a:ext>
            </a:extLst>
          </p:cNvPr>
          <p:cNvSpPr/>
          <p:nvPr/>
        </p:nvSpPr>
        <p:spPr>
          <a:xfrm>
            <a:off x="344214" y="334737"/>
            <a:ext cx="5840329" cy="2819400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65F6C"/>
                </a:solidFill>
              </a:rPr>
              <a:t>Plan e-lessons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Interschool – buddies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School Based – Grade Diep/peers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1on1 ITEs – (H)App(y) + skills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1on1 Maggie – Lesson support</a:t>
            </a:r>
          </a:p>
          <a:p>
            <a:pPr algn="ctr"/>
            <a:endParaRPr lang="en-ZA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FBCFCD-B954-E77A-525D-14F11FA4C2DF}"/>
              </a:ext>
            </a:extLst>
          </p:cNvPr>
          <p:cNvSpPr/>
          <p:nvPr/>
        </p:nvSpPr>
        <p:spPr>
          <a:xfrm>
            <a:off x="456727" y="3402328"/>
            <a:ext cx="2690567" cy="990600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65F6C"/>
                </a:solidFill>
              </a:rPr>
              <a:t>Lesson plan</a:t>
            </a:r>
            <a:endParaRPr lang="en-ZA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EA47F8-F27E-C458-DC14-8660C2F5ECFD}"/>
              </a:ext>
            </a:extLst>
          </p:cNvPr>
          <p:cNvSpPr/>
          <p:nvPr/>
        </p:nvSpPr>
        <p:spPr>
          <a:xfrm>
            <a:off x="3250616" y="3382737"/>
            <a:ext cx="2690567" cy="990600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65F6C"/>
                </a:solidFill>
              </a:rPr>
              <a:t>Apps &amp; tools</a:t>
            </a:r>
            <a:endParaRPr lang="en-ZA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2B4C9C-E0D3-3160-49BA-AE0EE7BDE888}"/>
              </a:ext>
            </a:extLst>
          </p:cNvPr>
          <p:cNvSpPr/>
          <p:nvPr/>
        </p:nvSpPr>
        <p:spPr>
          <a:xfrm>
            <a:off x="278816" y="106137"/>
            <a:ext cx="5943600" cy="4876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8D732C-5285-02C3-D25C-76CD43DED9D9}"/>
              </a:ext>
            </a:extLst>
          </p:cNvPr>
          <p:cNvSpPr txBox="1"/>
          <p:nvPr/>
        </p:nvSpPr>
        <p:spPr>
          <a:xfrm>
            <a:off x="2107616" y="4351906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Curriculum</a:t>
            </a:r>
            <a:endParaRPr lang="en-ZA" sz="3600" b="1" dirty="0">
              <a:solidFill>
                <a:schemeClr val="bg1"/>
              </a:solidFill>
            </a:endParaRPr>
          </a:p>
        </p:txBody>
      </p:sp>
      <p:pic>
        <p:nvPicPr>
          <p:cNvPr id="22" name="Graphic 21" descr="Coffee with solid fill">
            <a:extLst>
              <a:ext uri="{FF2B5EF4-FFF2-40B4-BE49-F238E27FC236}">
                <a16:creationId xmlns:a16="http://schemas.microsoft.com/office/drawing/2014/main" id="{4A7927A8-0F63-3566-0B07-A4AEE2265E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925800" y="8638032"/>
            <a:ext cx="1160493" cy="116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83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BCAF0-7DB7-62D3-9147-6767C00CF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F205B30-DEDC-B6A2-E0AD-F3816217AF2E}"/>
              </a:ext>
            </a:extLst>
          </p:cNvPr>
          <p:cNvSpPr/>
          <p:nvPr/>
        </p:nvSpPr>
        <p:spPr>
          <a:xfrm>
            <a:off x="0" y="-784324"/>
            <a:ext cx="18288000" cy="11269980"/>
          </a:xfrm>
          <a:custGeom>
            <a:avLst/>
            <a:gdLst/>
            <a:ahLst/>
            <a:cxnLst/>
            <a:rect l="l" t="t" r="r" b="b"/>
            <a:pathLst>
              <a:path w="18288000" h="11269980">
                <a:moveTo>
                  <a:pt x="0" y="0"/>
                </a:moveTo>
                <a:lnTo>
                  <a:pt x="18288000" y="0"/>
                </a:lnTo>
                <a:lnTo>
                  <a:pt x="18288000" y="11269980"/>
                </a:lnTo>
                <a:lnTo>
                  <a:pt x="0" y="11269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9EB23C-4B7F-C697-8489-92E433401B81}"/>
              </a:ext>
            </a:extLst>
          </p:cNvPr>
          <p:cNvSpPr/>
          <p:nvPr/>
        </p:nvSpPr>
        <p:spPr>
          <a:xfrm>
            <a:off x="15044200" y="6953691"/>
            <a:ext cx="2700333" cy="1303817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265F6C"/>
                </a:solidFill>
              </a:rPr>
              <a:t>Evaluation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(8)</a:t>
            </a:r>
            <a:endParaRPr lang="en-US" sz="1400" b="1" dirty="0">
              <a:solidFill>
                <a:srgbClr val="265F6C"/>
              </a:solidFill>
            </a:endParaRP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- Peers </a:t>
            </a:r>
            <a:r>
              <a:rPr lang="en-US" sz="1200" b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1200" b="1" dirty="0">
                <a:solidFill>
                  <a:schemeClr val="tx1"/>
                </a:solidFill>
              </a:rPr>
              <a:t>Lesson study</a:t>
            </a:r>
          </a:p>
          <a:p>
            <a:pPr marL="457200" indent="-457200" algn="ctr">
              <a:buFontTx/>
              <a:buChar char="-"/>
            </a:pPr>
            <a:r>
              <a:rPr lang="en-US" sz="1200" b="1" dirty="0">
                <a:solidFill>
                  <a:schemeClr val="tx1"/>
                </a:solidFill>
              </a:rPr>
              <a:t>Rubric</a:t>
            </a:r>
          </a:p>
          <a:p>
            <a:pPr marL="457200" indent="-457200" algn="ctr">
              <a:buFontTx/>
              <a:buChar char="-"/>
            </a:pPr>
            <a:r>
              <a:rPr lang="en-US" sz="1200" b="1" dirty="0">
                <a:solidFill>
                  <a:schemeClr val="tx1"/>
                </a:solidFill>
              </a:rPr>
              <a:t>(Interschool, School Based or </a:t>
            </a:r>
            <a:r>
              <a:rPr lang="en-US" sz="1200" b="1" dirty="0">
                <a:solidFill>
                  <a:srgbClr val="FF0000"/>
                </a:solidFill>
              </a:rPr>
              <a:t>1on1 M</a:t>
            </a:r>
            <a:r>
              <a:rPr lang="en-US" sz="1200" b="1" dirty="0">
                <a:solidFill>
                  <a:schemeClr val="tx1"/>
                </a:solidFill>
              </a:rPr>
              <a:t>) </a:t>
            </a:r>
          </a:p>
          <a:p>
            <a:pPr algn="ctr"/>
            <a:endParaRPr lang="en-ZA" sz="900" b="1" dirty="0">
              <a:solidFill>
                <a:schemeClr val="tx1"/>
              </a:solidFill>
            </a:endParaRP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9D008974-1C9B-C565-C2DC-F6F3536E3D0C}"/>
              </a:ext>
            </a:extLst>
          </p:cNvPr>
          <p:cNvGrpSpPr/>
          <p:nvPr/>
        </p:nvGrpSpPr>
        <p:grpSpPr>
          <a:xfrm>
            <a:off x="15107945" y="4482612"/>
            <a:ext cx="3026456" cy="5688259"/>
            <a:chOff x="0" y="0"/>
            <a:chExt cx="6350000" cy="63500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3D27B15-25F3-1B23-31F5-0F33A4D4073E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solidFill>
              <a:srgbClr val="015466">
                <a:alpha val="73725"/>
              </a:srgbClr>
            </a:solidFill>
            <a:ln w="12700">
              <a:noFill/>
            </a:ln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5184AE2-9AAD-3022-796E-EC08417DE770}"/>
              </a:ext>
            </a:extLst>
          </p:cNvPr>
          <p:cNvGrpSpPr/>
          <p:nvPr/>
        </p:nvGrpSpPr>
        <p:grpSpPr>
          <a:xfrm>
            <a:off x="-76200" y="7519420"/>
            <a:ext cx="2931859" cy="2699317"/>
            <a:chOff x="-101743" y="7522615"/>
            <a:chExt cx="2931859" cy="2699317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80FF0B0A-3B33-9051-E86A-D9529AB3CD5E}"/>
                </a:ext>
              </a:extLst>
            </p:cNvPr>
            <p:cNvGrpSpPr/>
            <p:nvPr/>
          </p:nvGrpSpPr>
          <p:grpSpPr>
            <a:xfrm>
              <a:off x="285490" y="7935932"/>
              <a:ext cx="2017324" cy="2017324"/>
              <a:chOff x="0" y="0"/>
              <a:chExt cx="812800" cy="812800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0B7379D2-4452-4588-F9B0-65F99FA163B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ZA"/>
              </a:p>
            </p:txBody>
          </p:sp>
        </p:grp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E7E24030-EB48-7ADE-1914-5AC3990FA638}"/>
                </a:ext>
              </a:extLst>
            </p:cNvPr>
            <p:cNvSpPr/>
            <p:nvPr/>
          </p:nvSpPr>
          <p:spPr>
            <a:xfrm>
              <a:off x="-101743" y="7522615"/>
              <a:ext cx="2931859" cy="2699317"/>
            </a:xfrm>
            <a:custGeom>
              <a:avLst/>
              <a:gdLst/>
              <a:ahLst/>
              <a:cxnLst/>
              <a:rect l="l" t="t" r="r" b="b"/>
              <a:pathLst>
                <a:path w="2931859" h="2699317">
                  <a:moveTo>
                    <a:pt x="0" y="0"/>
                  </a:moveTo>
                  <a:lnTo>
                    <a:pt x="2931859" y="0"/>
                  </a:lnTo>
                  <a:lnTo>
                    <a:pt x="2931859" y="2699317"/>
                  </a:lnTo>
                  <a:lnTo>
                    <a:pt x="0" y="2699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0" name="Freeform 10" descr="Logo  Description automatically generated">
            <a:extLst>
              <a:ext uri="{FF2B5EF4-FFF2-40B4-BE49-F238E27FC236}">
                <a16:creationId xmlns:a16="http://schemas.microsoft.com/office/drawing/2014/main" id="{19D5844E-51ED-97C1-3F71-4D423409DCF3}"/>
              </a:ext>
            </a:extLst>
          </p:cNvPr>
          <p:cNvSpPr/>
          <p:nvPr/>
        </p:nvSpPr>
        <p:spPr>
          <a:xfrm>
            <a:off x="3278144" y="6852166"/>
            <a:ext cx="1816652" cy="3103370"/>
          </a:xfrm>
          <a:custGeom>
            <a:avLst/>
            <a:gdLst/>
            <a:ahLst/>
            <a:cxnLst/>
            <a:rect l="l" t="t" r="r" b="b"/>
            <a:pathLst>
              <a:path w="4091008" h="6995622">
                <a:moveTo>
                  <a:pt x="0" y="0"/>
                </a:moveTo>
                <a:lnTo>
                  <a:pt x="4091008" y="0"/>
                </a:lnTo>
                <a:lnTo>
                  <a:pt x="4091008" y="6995622"/>
                </a:lnTo>
                <a:lnTo>
                  <a:pt x="0" y="699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" b="-48"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9B627A-AFA0-813A-C152-1251795690DD}"/>
              </a:ext>
            </a:extLst>
          </p:cNvPr>
          <p:cNvSpPr/>
          <p:nvPr/>
        </p:nvSpPr>
        <p:spPr>
          <a:xfrm>
            <a:off x="6594158" y="295879"/>
            <a:ext cx="11349628" cy="8886221"/>
          </a:xfrm>
          <a:prstGeom prst="rect">
            <a:avLst/>
          </a:prstGeom>
          <a:solidFill>
            <a:srgbClr val="AECC36">
              <a:alpha val="6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F96354-77BB-348E-1E17-6398854DADDE}"/>
              </a:ext>
            </a:extLst>
          </p:cNvPr>
          <p:cNvSpPr txBox="1"/>
          <p:nvPr/>
        </p:nvSpPr>
        <p:spPr>
          <a:xfrm>
            <a:off x="7494827" y="876300"/>
            <a:ext cx="10107373" cy="7848302"/>
          </a:xfrm>
          <a:prstGeom prst="rect">
            <a:avLst/>
          </a:prstGeom>
          <a:noFill/>
          <a:ln>
            <a:solidFill>
              <a:srgbClr val="AECC36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Who: All 5 Diep teachers and 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Make sure that your lesson plan is ready to roll!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Book your ITE to be with you and support you during the lesson!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ITE will help to record the lesson (webcam, audio and photos) and provide in class support.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After the lesson: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Reflect on the lesson and add to your lesson plan (what worked, didn’t, possible changes)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Add all lesson material into your G-folder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 Do a voiceover talk-through of your lesson PowerPoint and export as video (add 2 folder)</a:t>
            </a:r>
            <a:br>
              <a:rPr lang="en-US" sz="3600" b="1" dirty="0"/>
            </a:br>
            <a:r>
              <a:rPr lang="en-US" sz="3600" b="1" dirty="0">
                <a:sym typeface="Wingdings" panose="05000000000000000000" pitchFamily="2" charset="2"/>
              </a:rPr>
              <a:t> Earn your PowerPoint, Video and TwT strategy badge. </a:t>
            </a:r>
            <a:endParaRPr lang="en-US" sz="3600" b="1" dirty="0"/>
          </a:p>
        </p:txBody>
      </p:sp>
      <p:pic>
        <p:nvPicPr>
          <p:cNvPr id="18" name="Graphic 17" descr="Target with solid fill">
            <a:extLst>
              <a:ext uri="{FF2B5EF4-FFF2-40B4-BE49-F238E27FC236}">
                <a16:creationId xmlns:a16="http://schemas.microsoft.com/office/drawing/2014/main" id="{106C615F-D86F-6C22-CED4-3B4ED2C68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2327" y="4158376"/>
            <a:ext cx="666946" cy="6669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B6B805E-59FD-4C4D-4959-AAA0C459531F}"/>
              </a:ext>
            </a:extLst>
          </p:cNvPr>
          <p:cNvSpPr txBox="1"/>
          <p:nvPr/>
        </p:nvSpPr>
        <p:spPr>
          <a:xfrm>
            <a:off x="1142999" y="4216235"/>
            <a:ext cx="521508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Implementation: 100 points</a:t>
            </a:r>
            <a:br>
              <a:rPr lang="en-US" sz="2800" b="1" dirty="0">
                <a:solidFill>
                  <a:schemeClr val="bg1"/>
                </a:solidFill>
              </a:rPr>
            </a:b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TwT Badge for strategy used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(Scavenger hunt – Team, roleplay, storytelling, mind mapping, gallery walk, MCO)</a:t>
            </a:r>
            <a:br>
              <a:rPr lang="en-US" sz="2800" b="1" dirty="0">
                <a:solidFill>
                  <a:schemeClr val="bg1"/>
                </a:solidFill>
              </a:rPr>
            </a:br>
            <a:endParaRPr lang="en-ZA" sz="2800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F35102-F5CC-AF78-0B58-2CEDF19439E9}"/>
              </a:ext>
            </a:extLst>
          </p:cNvPr>
          <p:cNvSpPr/>
          <p:nvPr/>
        </p:nvSpPr>
        <p:spPr>
          <a:xfrm>
            <a:off x="278816" y="424943"/>
            <a:ext cx="5943600" cy="3350429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65F6C"/>
                </a:solidFill>
              </a:rPr>
              <a:t>Implement (4)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- Lesson plan </a:t>
            </a:r>
          </a:p>
          <a:p>
            <a:pPr marL="457200" indent="-457200" algn="ctr">
              <a:buFontTx/>
              <a:buChar char="-"/>
            </a:pPr>
            <a:r>
              <a:rPr lang="en-US" sz="3200" b="1" dirty="0" err="1">
                <a:solidFill>
                  <a:schemeClr val="tx1"/>
                </a:solidFill>
              </a:rPr>
              <a:t>Recordal</a:t>
            </a:r>
            <a:r>
              <a:rPr lang="en-US" sz="3200" b="1" dirty="0">
                <a:solidFill>
                  <a:schemeClr val="tx1"/>
                </a:solidFill>
              </a:rPr>
              <a:t> of e-lesson (ITE)</a:t>
            </a:r>
          </a:p>
          <a:p>
            <a:pPr marL="457200" indent="-457200" algn="ctr">
              <a:buFontTx/>
              <a:buChar char="-"/>
            </a:pPr>
            <a:r>
              <a:rPr lang="en-US" sz="3200" b="1" dirty="0">
                <a:solidFill>
                  <a:schemeClr val="tx1"/>
                </a:solidFill>
              </a:rPr>
              <a:t>Lesson material &amp; Tech &amp; video</a:t>
            </a:r>
          </a:p>
          <a:p>
            <a:pPr marL="457200" indent="-457200" algn="ctr">
              <a:buFontTx/>
              <a:buChar char="-"/>
            </a:pPr>
            <a:r>
              <a:rPr lang="en-US" sz="3200" b="1" dirty="0">
                <a:solidFill>
                  <a:schemeClr val="tx1"/>
                </a:solidFill>
              </a:rPr>
              <a:t>Lesson media </a:t>
            </a:r>
          </a:p>
          <a:p>
            <a:pPr marL="457200" indent="-457200" algn="ctr">
              <a:buFontTx/>
              <a:buChar char="-"/>
            </a:pPr>
            <a:r>
              <a:rPr lang="en-US" sz="3200" b="1" dirty="0">
                <a:solidFill>
                  <a:srgbClr val="FF0000"/>
                </a:solidFill>
              </a:rPr>
              <a:t>ITEs support</a:t>
            </a:r>
          </a:p>
          <a:p>
            <a:pPr algn="ctr"/>
            <a:endParaRPr lang="en-Z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081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5E6E9-E3DE-BC7B-A88C-8F49BB95A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7B51FF4-BD7D-7FDE-B1A2-4D914BFFC85B}"/>
              </a:ext>
            </a:extLst>
          </p:cNvPr>
          <p:cNvSpPr/>
          <p:nvPr/>
        </p:nvSpPr>
        <p:spPr>
          <a:xfrm>
            <a:off x="6621867" y="8089239"/>
            <a:ext cx="2819400" cy="1732654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265F6C"/>
                </a:solidFill>
              </a:rPr>
              <a:t>Badges  (10)</a:t>
            </a:r>
          </a:p>
          <a:p>
            <a:pPr marL="285750" indent="-285750" algn="ctr">
              <a:buFontTx/>
              <a:buChar char="-"/>
            </a:pPr>
            <a:r>
              <a:rPr lang="en-US" sz="1400" b="1" dirty="0">
                <a:solidFill>
                  <a:schemeClr val="tx1"/>
                </a:solidFill>
              </a:rPr>
              <a:t>3 TwT, LabTech, Wakelet, Collaboration,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AI, PowerPoint, Video and MCO (Maths) or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Free reading programme  or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Create a story (</a:t>
            </a:r>
            <a:r>
              <a:rPr lang="en-US" sz="1400" b="1" dirty="0" err="1">
                <a:solidFill>
                  <a:schemeClr val="tx1"/>
                </a:solidFill>
              </a:rPr>
              <a:t>lan</a:t>
            </a:r>
            <a:r>
              <a:rPr lang="en-US" sz="1400" b="1" dirty="0">
                <a:solidFill>
                  <a:schemeClr val="tx1"/>
                </a:solidFill>
              </a:rPr>
              <a:t>)</a:t>
            </a:r>
            <a:endParaRPr lang="en-ZA" sz="1000" b="1" dirty="0">
              <a:solidFill>
                <a:schemeClr val="tx1"/>
              </a:solidFill>
            </a:endParaRP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8D4F5B63-953F-2F07-14CD-3FCF2116F925}"/>
              </a:ext>
            </a:extLst>
          </p:cNvPr>
          <p:cNvGrpSpPr/>
          <p:nvPr/>
        </p:nvGrpSpPr>
        <p:grpSpPr>
          <a:xfrm>
            <a:off x="14838804" y="4530478"/>
            <a:ext cx="3026456" cy="5688259"/>
            <a:chOff x="0" y="0"/>
            <a:chExt cx="6350000" cy="63500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7ADC76D8-D910-C844-6222-FCF0DB7689C7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solidFill>
              <a:srgbClr val="015466">
                <a:alpha val="73725"/>
              </a:srgbClr>
            </a:solidFill>
            <a:ln w="12700">
              <a:noFill/>
            </a:ln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74B8F27-BF15-2732-22C0-84EF5173B331}"/>
              </a:ext>
            </a:extLst>
          </p:cNvPr>
          <p:cNvGrpSpPr/>
          <p:nvPr/>
        </p:nvGrpSpPr>
        <p:grpSpPr>
          <a:xfrm>
            <a:off x="-76200" y="7519420"/>
            <a:ext cx="2931859" cy="2699317"/>
            <a:chOff x="-101743" y="7522615"/>
            <a:chExt cx="2931859" cy="2699317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8299927F-F1AC-62A5-B01C-E5177DEF934B}"/>
                </a:ext>
              </a:extLst>
            </p:cNvPr>
            <p:cNvGrpSpPr/>
            <p:nvPr/>
          </p:nvGrpSpPr>
          <p:grpSpPr>
            <a:xfrm>
              <a:off x="285490" y="7935932"/>
              <a:ext cx="2017324" cy="2017324"/>
              <a:chOff x="0" y="0"/>
              <a:chExt cx="812800" cy="812800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12B70C90-B6F6-33EC-3EC3-A047CB42EDF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ZA"/>
              </a:p>
            </p:txBody>
          </p:sp>
        </p:grp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EDB36DC3-21A2-A227-E0E4-9E83BCF8CB26}"/>
                </a:ext>
              </a:extLst>
            </p:cNvPr>
            <p:cNvSpPr/>
            <p:nvPr/>
          </p:nvSpPr>
          <p:spPr>
            <a:xfrm>
              <a:off x="-101743" y="7522615"/>
              <a:ext cx="2931859" cy="2699317"/>
            </a:xfrm>
            <a:custGeom>
              <a:avLst/>
              <a:gdLst/>
              <a:ahLst/>
              <a:cxnLst/>
              <a:rect l="l" t="t" r="r" b="b"/>
              <a:pathLst>
                <a:path w="2931859" h="2699317">
                  <a:moveTo>
                    <a:pt x="0" y="0"/>
                  </a:moveTo>
                  <a:lnTo>
                    <a:pt x="2931859" y="0"/>
                  </a:lnTo>
                  <a:lnTo>
                    <a:pt x="2931859" y="2699317"/>
                  </a:lnTo>
                  <a:lnTo>
                    <a:pt x="0" y="2699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0" name="Freeform 10" descr="Logo  Description automatically generated">
            <a:extLst>
              <a:ext uri="{FF2B5EF4-FFF2-40B4-BE49-F238E27FC236}">
                <a16:creationId xmlns:a16="http://schemas.microsoft.com/office/drawing/2014/main" id="{8E2DF917-9C14-1BA7-53A9-F2BA964423EA}"/>
              </a:ext>
            </a:extLst>
          </p:cNvPr>
          <p:cNvSpPr/>
          <p:nvPr/>
        </p:nvSpPr>
        <p:spPr>
          <a:xfrm>
            <a:off x="3250616" y="6705823"/>
            <a:ext cx="1816652" cy="3103370"/>
          </a:xfrm>
          <a:custGeom>
            <a:avLst/>
            <a:gdLst/>
            <a:ahLst/>
            <a:cxnLst/>
            <a:rect l="l" t="t" r="r" b="b"/>
            <a:pathLst>
              <a:path w="4091008" h="6995622">
                <a:moveTo>
                  <a:pt x="0" y="0"/>
                </a:moveTo>
                <a:lnTo>
                  <a:pt x="4091008" y="0"/>
                </a:lnTo>
                <a:lnTo>
                  <a:pt x="4091008" y="6995622"/>
                </a:lnTo>
                <a:lnTo>
                  <a:pt x="0" y="69956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8" b="-48"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953703-45E0-DC49-B08C-387BB99B408B}"/>
              </a:ext>
            </a:extLst>
          </p:cNvPr>
          <p:cNvSpPr/>
          <p:nvPr/>
        </p:nvSpPr>
        <p:spPr>
          <a:xfrm>
            <a:off x="6594158" y="295879"/>
            <a:ext cx="11349628" cy="9654181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C66845-4CBE-AF26-0613-F550BB39278E}"/>
              </a:ext>
            </a:extLst>
          </p:cNvPr>
          <p:cNvSpPr txBox="1"/>
          <p:nvPr/>
        </p:nvSpPr>
        <p:spPr>
          <a:xfrm>
            <a:off x="7494827" y="876300"/>
            <a:ext cx="10654552" cy="951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Who</a:t>
            </a:r>
            <a:r>
              <a:rPr lang="en-US" sz="3600" b="1" dirty="0">
                <a:solidFill>
                  <a:schemeClr val="tx1"/>
                </a:solidFill>
              </a:rPr>
              <a:t>: All Diep teachers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What</a:t>
            </a:r>
            <a:r>
              <a:rPr lang="en-US" sz="3600" b="1" dirty="0">
                <a:solidFill>
                  <a:schemeClr val="tx1"/>
                </a:solidFill>
              </a:rPr>
              <a:t>: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b="1" dirty="0"/>
              <a:t>We will develop a fair rubric together to assist and direct us.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b="1" dirty="0"/>
              <a:t>Reflect on your lesson plan, complete self assessment rubric (what worked, </a:t>
            </a:r>
            <a:br>
              <a:rPr lang="en-US" sz="3600" b="1" dirty="0"/>
            </a:br>
            <a:r>
              <a:rPr lang="en-US" sz="3600" b="1" dirty="0"/>
              <a:t>did not, and what you would change)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b="1" dirty="0"/>
              <a:t>Your lesson plan and video will be shared anonymously with another Diep teacher </a:t>
            </a:r>
            <a:br>
              <a:rPr lang="en-US" sz="3600" b="1" dirty="0"/>
            </a:br>
            <a:r>
              <a:rPr lang="en-US" sz="3600" b="1" dirty="0"/>
              <a:t>and Maggie for feedback.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b="1" dirty="0"/>
              <a:t>We may use your lesson for lesson study (Interschool, school based)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b="1" dirty="0"/>
              <a:t>You can ask for a </a:t>
            </a:r>
            <a:r>
              <a:rPr lang="en-US" sz="3600" b="1" dirty="0">
                <a:solidFill>
                  <a:schemeClr val="bg1"/>
                </a:solidFill>
              </a:rPr>
              <a:t>1on1 </a:t>
            </a:r>
            <a:r>
              <a:rPr lang="en-US" sz="3600" b="1" dirty="0"/>
              <a:t>feedback session with Maggie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b="1" dirty="0"/>
              <a:t>The top e-lessons will present at the </a:t>
            </a:r>
            <a:br>
              <a:rPr lang="en-US" sz="3600" b="1" dirty="0"/>
            </a:br>
            <a:r>
              <a:rPr lang="en-US" sz="3600" b="1" dirty="0"/>
              <a:t>Teachmeets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b="1" dirty="0"/>
          </a:p>
        </p:txBody>
      </p:sp>
      <p:pic>
        <p:nvPicPr>
          <p:cNvPr id="18" name="Graphic 17" descr="Target with solid fill">
            <a:extLst>
              <a:ext uri="{FF2B5EF4-FFF2-40B4-BE49-F238E27FC236}">
                <a16:creationId xmlns:a16="http://schemas.microsoft.com/office/drawing/2014/main" id="{3540484D-DAA3-50F7-0E1C-D17BE7C8D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214" y="3533046"/>
            <a:ext cx="666946" cy="6669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B5A82C-78E2-E85D-00DE-237EA2A7BBFC}"/>
              </a:ext>
            </a:extLst>
          </p:cNvPr>
          <p:cNvSpPr txBox="1"/>
          <p:nvPr/>
        </p:nvSpPr>
        <p:spPr>
          <a:xfrm>
            <a:off x="1369814" y="3555594"/>
            <a:ext cx="4802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AECC36"/>
                </a:solidFill>
              </a:rPr>
              <a:t>Self evaluation rubric : 5 pts</a:t>
            </a:r>
            <a:br>
              <a:rPr lang="en-US" sz="2800" b="1" dirty="0">
                <a:solidFill>
                  <a:srgbClr val="AECC36"/>
                </a:solidFill>
              </a:rPr>
            </a:br>
            <a:r>
              <a:rPr lang="en-US" sz="2800" b="1" dirty="0">
                <a:solidFill>
                  <a:srgbClr val="AECC36"/>
                </a:solidFill>
              </a:rPr>
              <a:t>Peer feedback: 10 pts</a:t>
            </a:r>
            <a:br>
              <a:rPr lang="en-US" sz="2800" b="1" dirty="0">
                <a:solidFill>
                  <a:srgbClr val="AECC36"/>
                </a:solidFill>
              </a:rPr>
            </a:br>
            <a:r>
              <a:rPr lang="en-US" sz="2800" b="1" dirty="0">
                <a:solidFill>
                  <a:srgbClr val="AECC36"/>
                </a:solidFill>
              </a:rPr>
              <a:t>Maggie:  20 pts (4 lessons)</a:t>
            </a:r>
            <a:endParaRPr lang="en-ZA" sz="2800" b="1" dirty="0">
              <a:solidFill>
                <a:srgbClr val="AECC36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714A23-8A6E-4756-A689-2ED710E8377A}"/>
              </a:ext>
            </a:extLst>
          </p:cNvPr>
          <p:cNvSpPr/>
          <p:nvPr/>
        </p:nvSpPr>
        <p:spPr>
          <a:xfrm>
            <a:off x="414485" y="321498"/>
            <a:ext cx="5943600" cy="2819400"/>
          </a:xfrm>
          <a:prstGeom prst="rect">
            <a:avLst/>
          </a:prstGeom>
          <a:solidFill>
            <a:srgbClr val="AECC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65F6C"/>
                </a:solidFill>
              </a:rPr>
              <a:t>Evaluation and feedback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- Peers </a:t>
            </a:r>
            <a:r>
              <a:rPr lang="en-US" sz="3200" b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3200" b="1" dirty="0">
                <a:solidFill>
                  <a:schemeClr val="tx1"/>
                </a:solidFill>
              </a:rPr>
              <a:t>Lesson study</a:t>
            </a:r>
          </a:p>
          <a:p>
            <a:pPr marL="457200" indent="-457200" algn="ctr">
              <a:buFontTx/>
              <a:buChar char="-"/>
            </a:pPr>
            <a:r>
              <a:rPr lang="en-US" sz="3200" b="1" dirty="0">
                <a:solidFill>
                  <a:schemeClr val="tx1"/>
                </a:solidFill>
              </a:rPr>
              <a:t>Rubric</a:t>
            </a:r>
          </a:p>
          <a:p>
            <a:pPr marL="457200" indent="-457200" algn="ctr">
              <a:buFontTx/>
              <a:buChar char="-"/>
            </a:pPr>
            <a:r>
              <a:rPr lang="en-US" sz="3200" b="1" dirty="0">
                <a:solidFill>
                  <a:schemeClr val="tx1"/>
                </a:solidFill>
              </a:rPr>
              <a:t>(Interschool, School Based or </a:t>
            </a:r>
            <a:r>
              <a:rPr lang="en-US" sz="3200" b="1" dirty="0">
                <a:solidFill>
                  <a:srgbClr val="FF0000"/>
                </a:solidFill>
              </a:rPr>
              <a:t>1on1 M</a:t>
            </a:r>
            <a:r>
              <a:rPr lang="en-US" sz="3200" b="1" dirty="0">
                <a:solidFill>
                  <a:schemeClr val="tx1"/>
                </a:solidFill>
              </a:rPr>
              <a:t>) </a:t>
            </a:r>
          </a:p>
          <a:p>
            <a:pPr algn="ctr"/>
            <a:endParaRPr lang="en-Z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683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12576</TotalTime>
  <Words>2515</Words>
  <Application>Microsoft Office PowerPoint</Application>
  <PresentationFormat>Custom</PresentationFormat>
  <Paragraphs>397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Calibri</vt:lpstr>
      <vt:lpstr>Aptos</vt:lpstr>
      <vt:lpstr>Source Sans Pro</vt:lpstr>
      <vt:lpstr>Wingdings</vt:lpstr>
      <vt:lpstr>Better Times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RSVP: bit.ly/TTTbooking</dc:title>
  <dc:creator>Maggie Verster</dc:creator>
  <cp:lastModifiedBy>Maggie Verster</cp:lastModifiedBy>
  <cp:revision>35</cp:revision>
  <dcterms:created xsi:type="dcterms:W3CDTF">2006-08-16T00:00:00Z</dcterms:created>
  <dcterms:modified xsi:type="dcterms:W3CDTF">2025-02-09T20:00:03Z</dcterms:modified>
  <dc:identifier>DAGNYb1Kz7s</dc:identifier>
</cp:coreProperties>
</file>