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6"/>
  </p:notesMasterIdLst>
  <p:sldIdLst>
    <p:sldId id="299" r:id="rId2"/>
    <p:sldId id="256" r:id="rId3"/>
    <p:sldId id="278" r:id="rId4"/>
    <p:sldId id="275" r:id="rId5"/>
    <p:sldId id="280" r:id="rId6"/>
    <p:sldId id="277" r:id="rId7"/>
    <p:sldId id="281" r:id="rId8"/>
    <p:sldId id="279" r:id="rId9"/>
    <p:sldId id="296" r:id="rId10"/>
    <p:sldId id="282" r:id="rId11"/>
    <p:sldId id="283" r:id="rId12"/>
    <p:sldId id="284" r:id="rId13"/>
    <p:sldId id="285" r:id="rId14"/>
    <p:sldId id="257" r:id="rId15"/>
    <p:sldId id="258" r:id="rId16"/>
    <p:sldId id="287" r:id="rId17"/>
    <p:sldId id="297" r:id="rId18"/>
    <p:sldId id="298" r:id="rId19"/>
    <p:sldId id="264" r:id="rId20"/>
    <p:sldId id="288" r:id="rId21"/>
    <p:sldId id="289" r:id="rId22"/>
    <p:sldId id="290" r:id="rId23"/>
    <p:sldId id="269" r:id="rId24"/>
    <p:sldId id="272" r:id="rId25"/>
    <p:sldId id="291" r:id="rId26"/>
    <p:sldId id="268" r:id="rId27"/>
    <p:sldId id="292" r:id="rId28"/>
    <p:sldId id="261" r:id="rId29"/>
    <p:sldId id="293" r:id="rId30"/>
    <p:sldId id="266" r:id="rId31"/>
    <p:sldId id="286" r:id="rId32"/>
    <p:sldId id="260" r:id="rId33"/>
    <p:sldId id="295" r:id="rId34"/>
    <p:sldId id="263" r:id="rId35"/>
  </p:sldIdLst>
  <p:sldSz cx="14630400" cy="8229600"/>
  <p:notesSz cx="7315200" cy="96012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C0C22"/>
    <a:srgbClr val="0A0C21"/>
    <a:srgbClr val="0B0C22"/>
    <a:srgbClr val="0B0C21"/>
    <a:srgbClr val="A95B9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1" autoAdjust="0"/>
    <p:restoredTop sz="95223" autoAdjust="0"/>
  </p:normalViewPr>
  <p:slideViewPr>
    <p:cSldViewPr snapToGrid="0" snapToObjects="1">
      <p:cViewPr>
        <p:scale>
          <a:sx n="83" d="100"/>
          <a:sy n="83" d="100"/>
        </p:scale>
        <p:origin x="79" y="18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52242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7666" tIns="33833" rIns="67666" bIns="33833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7666" tIns="33833" rIns="67666" bIns="33833"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6587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7666" tIns="33833" rIns="67666" bIns="33833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7666" tIns="33833" rIns="67666" bIns="33833"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9696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7666" tIns="33833" rIns="67666" bIns="33833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7666" tIns="33833" rIns="67666" bIns="33833"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1659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7666" tIns="33833" rIns="67666" bIns="33833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7666" tIns="33833" rIns="67666" bIns="33833"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8746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7666" tIns="33833" rIns="67666" bIns="33833"/>
          <a:lstStyle/>
          <a:p>
            <a:r>
              <a:rPr lang="en-US" dirty="0"/>
              <a:t>I am a teacher. Convince me that Ai is important for education as I am very skeptical. Give me example and tools that I can use that will make a difference to me as a teacher and my learners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7666" tIns="33833" rIns="67666" bIns="33833"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5703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7666" tIns="33833" rIns="67666" bIns="33833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7666" tIns="33833" rIns="67666" bIns="33833"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7666" tIns="33833" rIns="67666" bIns="33833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7666" tIns="33833" rIns="67666" bIns="33833"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7666" tIns="33833" rIns="67666" bIns="33833"/>
          <a:lstStyle/>
          <a:p>
            <a:r>
              <a:rPr lang="en-US" dirty="0"/>
              <a:t>https://link.edapp.com/lbupwJHDKDb</a:t>
            </a:r>
            <a:br>
              <a:rPr lang="en-US" dirty="0"/>
            </a:br>
            <a:r>
              <a:rPr lang="en-US" dirty="0"/>
              <a:t>https://learningstudioai.com/share/bLDwA7rgJTxN3treHT2Z#quiz </a:t>
            </a:r>
          </a:p>
          <a:p>
            <a:r>
              <a:rPr lang="en-US" dirty="0"/>
              <a:t>https://www.edapp.com/course/getting-started-with-microsoft-excel/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7666" tIns="33833" rIns="67666" bIns="33833"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3367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30956" y="4620370"/>
            <a:ext cx="5853289" cy="3780681"/>
          </a:xfrm>
          <a:prstGeom prst="rect">
            <a:avLst/>
          </a:prstGeom>
        </p:spPr>
        <p:txBody>
          <a:bodyPr lIns="67666" tIns="33833" rIns="67666" bIns="33833"/>
          <a:lstStyle/>
          <a:p>
            <a:r>
              <a:rPr lang="en-ZA" dirty="0"/>
              <a:t>https://schools.duolingo.com/</a:t>
            </a:r>
          </a:p>
        </p:txBody>
      </p:sp>
    </p:spTree>
    <p:extLst>
      <p:ext uri="{BB962C8B-B14F-4D97-AF65-F5344CB8AC3E}">
        <p14:creationId xmlns:p14="http://schemas.microsoft.com/office/powerpoint/2010/main" val="153610809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30956" y="4620370"/>
            <a:ext cx="5853289" cy="3780681"/>
          </a:xfrm>
          <a:prstGeom prst="rect">
            <a:avLst/>
          </a:prstGeom>
        </p:spPr>
        <p:txBody>
          <a:bodyPr lIns="67666" tIns="33833" rIns="67666" bIns="33833"/>
          <a:lstStyle/>
          <a:p>
            <a:pPr defTabSz="676656">
              <a:defRPr/>
            </a:pPr>
            <a:r>
              <a:rPr lang="en-US" dirty="0"/>
              <a:t>https://www.edapp.com/course/getting-started-with-microsoft-excel/</a:t>
            </a:r>
          </a:p>
          <a:p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16532439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7666" tIns="33833" rIns="67666" bIns="33833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7666" tIns="33833" rIns="67666" bIns="33833"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0047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7666" tIns="33833" rIns="67666" bIns="33833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7666" tIns="33833" rIns="67666" bIns="33833"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30956" y="4620370"/>
            <a:ext cx="5853289" cy="3780681"/>
          </a:xfrm>
          <a:prstGeom prst="rect">
            <a:avLst/>
          </a:prstGeom>
        </p:spPr>
        <p:txBody>
          <a:bodyPr lIns="67666" tIns="33833" rIns="67666" bIns="33833"/>
          <a:lstStyle/>
          <a:p>
            <a:r>
              <a:rPr lang="en-ZA" dirty="0"/>
              <a:t>https://app.cramly.ai/dashboard</a:t>
            </a:r>
          </a:p>
        </p:txBody>
      </p:sp>
    </p:spTree>
    <p:extLst>
      <p:ext uri="{BB962C8B-B14F-4D97-AF65-F5344CB8AC3E}">
        <p14:creationId xmlns:p14="http://schemas.microsoft.com/office/powerpoint/2010/main" val="42571349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7666" tIns="33833" rIns="67666" bIns="33833"/>
          <a:lstStyle/>
          <a:p>
            <a:r>
              <a:rPr lang="en-US" dirty="0"/>
              <a:t>https://www.eduaide.ai/app/assistant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7666" tIns="33833" rIns="67666" bIns="33833"/>
          <a:lstStyle/>
          <a:p>
            <a:fld id="{F7021451-1387-4CA6-816F-3879F97B5CBC}" type="slidenum">
              <a:rPr lang="en-US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7666" tIns="33833" rIns="67666" bIns="33833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7666" tIns="33833" rIns="67666" bIns="33833"/>
          <a:lstStyle/>
          <a:p>
            <a:fld id="{F7021451-1387-4CA6-816F-3879F97B5CBC}" type="slidenum">
              <a:rPr lang="en-US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7666" tIns="33833" rIns="67666" bIns="33833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7666" tIns="33833" rIns="67666" bIns="33833"/>
          <a:lstStyle/>
          <a:p>
            <a:fld id="{F7021451-1387-4CA6-816F-3879F97B5CBC}" type="slidenum">
              <a:rPr lang="en-US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98511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7666" tIns="33833" rIns="67666" bIns="33833"/>
          <a:lstStyle/>
          <a:p>
            <a:pPr defTabSz="676656">
              <a:defRPr/>
            </a:pPr>
            <a:r>
              <a:rPr lang="en-US" b="1" i="0" dirty="0">
                <a:solidFill>
                  <a:srgbClr val="000000"/>
                </a:solidFill>
                <a:effectLst/>
                <a:latin typeface="Tiempos Headline"/>
              </a:rPr>
              <a:t>https://paradoxlearning.com/wp-content/uploads/2023/10/AI-Literacy-Competency-Framework-for-Educators.pdf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7666" tIns="33833" rIns="67666" bIns="33833"/>
          <a:lstStyle/>
          <a:p>
            <a:fld id="{F7021451-1387-4CA6-816F-3879F97B5CBC}" type="slidenum">
              <a:rPr lang="en-US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7666" tIns="33833" rIns="67666" bIns="33833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7666" tIns="33833" rIns="67666" bIns="33833"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0739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7666" tIns="33833" rIns="67666" bIns="33833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7666" tIns="33833" rIns="67666" bIns="33833"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3571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7666" tIns="33833" rIns="67666" bIns="33833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7666" tIns="33833" rIns="67666" bIns="33833"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3909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7666" tIns="33833" rIns="67666" bIns="33833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7666" tIns="33833" rIns="67666" bIns="33833"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581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7666" tIns="33833" rIns="67666" bIns="33833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7666" tIns="33833" rIns="67666" bIns="33833"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6399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7666" tIns="33833" rIns="67666" bIns="33833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7666" tIns="33833" rIns="67666" bIns="33833"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2855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7666" tIns="33833" rIns="67666" bIns="33833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7666" tIns="33833" rIns="67666" bIns="33833"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6241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bit.ly/ECKED-AI" TargetMode="External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hyperlink" Target="https://gamma.app" TargetMode="External"/><Relationship Id="rId4" Type="http://schemas.openxmlformats.org/officeDocument/2006/relationships/image" Target="../media/image2.png"/><Relationship Id="rId9" Type="http://schemas.openxmlformats.org/officeDocument/2006/relationships/hyperlink" Target="https://bit.ly/adaptordai" TargetMode="Externa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1.pn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hyperlink" Target="https://gamma.app" TargetMode="Externa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1.pn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hyperlink" Target="https://gamma.app" TargetMode="External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1.pn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hyperlink" Target="https://gamma.app" TargetMode="External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bing.com/create" TargetMode="External"/><Relationship Id="rId3" Type="http://schemas.openxmlformats.org/officeDocument/2006/relationships/image" Target="../media/image1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hyperlink" Target="https://gamma.app" TargetMode="External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hyperlink" Target="https://chat.openai.com/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hyperlink" Target="https://gamma.app" TargetMode="Externa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6.png"/><Relationship Id="rId3" Type="http://schemas.openxmlformats.org/officeDocument/2006/relationships/image" Target="../media/image1.png"/><Relationship Id="rId7" Type="http://schemas.openxmlformats.org/officeDocument/2006/relationships/hyperlink" Target="https://chat.openai.com/share/a2bb0983-0742-475b-8cfe-6555f9454375" TargetMode="External"/><Relationship Id="rId12" Type="http://schemas.openxmlformats.org/officeDocument/2006/relationships/slide" Target="slide16.xml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270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chat.openai.com/share/88a559dd-886c-4492-bdba-1440399b13f1" TargetMode="External"/><Relationship Id="rId11" Type="http://schemas.openxmlformats.org/officeDocument/2006/relationships/image" Target="../media/image25.png"/><Relationship Id="rId5" Type="http://schemas.openxmlformats.org/officeDocument/2006/relationships/hyperlink" Target="https://photomath.com/en" TargetMode="External"/><Relationship Id="rId15" Type="http://schemas.openxmlformats.org/officeDocument/2006/relationships/slide" Target="slide18.xml"/><Relationship Id="rId10" Type="http://schemas.openxmlformats.org/officeDocument/2006/relationships/image" Target="../media/image240.png"/><Relationship Id="rId4" Type="http://schemas.openxmlformats.org/officeDocument/2006/relationships/image" Target="../media/image23.png"/><Relationship Id="rId9" Type="http://schemas.openxmlformats.org/officeDocument/2006/relationships/slide" Target="slide17.xml"/><Relationship Id="rId1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hyperlink" Target="https://photomath.com/en" TargetMode="External"/><Relationship Id="rId4" Type="http://schemas.openxmlformats.org/officeDocument/2006/relationships/slide" Target="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chat.openai.com/share/88a559dd-886c-4492-bdba-1440399b13f1" TargetMode="External"/><Relationship Id="rId4" Type="http://schemas.openxmlformats.org/officeDocument/2006/relationships/slide" Target="slide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chat.openai.com/share/a2bb0983-0742-475b-8cfe-6555f9454375" TargetMode="Externa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s://learningstudioai.com/share/bLDwA7rgJTxN3treHT2Z#quiz" TargetMode="External"/><Relationship Id="rId13" Type="http://schemas.openxmlformats.org/officeDocument/2006/relationships/slide" Target="slide20.xml"/><Relationship Id="rId18" Type="http://schemas.openxmlformats.org/officeDocument/2006/relationships/image" Target="../media/image37.png"/><Relationship Id="rId3" Type="http://schemas.openxmlformats.org/officeDocument/2006/relationships/image" Target="../media/image1.png"/><Relationship Id="rId7" Type="http://schemas.openxmlformats.org/officeDocument/2006/relationships/hyperlink" Target="https://www.edapp.com/course/getting-started-with-microsoft-excel/" TargetMode="External"/><Relationship Id="rId12" Type="http://schemas.openxmlformats.org/officeDocument/2006/relationships/image" Target="../media/image35.png"/><Relationship Id="rId17" Type="http://schemas.openxmlformats.org/officeDocument/2006/relationships/image" Target="../media/image360.png"/><Relationship Id="rId2" Type="http://schemas.openxmlformats.org/officeDocument/2006/relationships/notesSlide" Target="../notesSlides/notesSlide16.xml"/><Relationship Id="rId16" Type="http://schemas.openxmlformats.org/officeDocument/2006/relationships/slide" Target="slide22.xml"/><Relationship Id="rId20" Type="http://schemas.openxmlformats.org/officeDocument/2006/relationships/image" Target="../media/image370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eduaide.ai/" TargetMode="External"/><Relationship Id="rId11" Type="http://schemas.openxmlformats.org/officeDocument/2006/relationships/image" Target="../media/image340.png"/><Relationship Id="rId5" Type="http://schemas.openxmlformats.org/officeDocument/2006/relationships/hyperlink" Target="https://duolingo.com/" TargetMode="External"/><Relationship Id="rId15" Type="http://schemas.openxmlformats.org/officeDocument/2006/relationships/image" Target="../media/image36.png"/><Relationship Id="rId10" Type="http://schemas.openxmlformats.org/officeDocument/2006/relationships/slide" Target="slide21.xml"/><Relationship Id="rId19" Type="http://schemas.openxmlformats.org/officeDocument/2006/relationships/slide" Target="slide24.xml"/><Relationship Id="rId4" Type="http://schemas.openxmlformats.org/officeDocument/2006/relationships/image" Target="../media/image23.png"/><Relationship Id="rId9" Type="http://schemas.openxmlformats.org/officeDocument/2006/relationships/image" Target="../media/image34.png"/><Relationship Id="rId14" Type="http://schemas.openxmlformats.org/officeDocument/2006/relationships/image" Target="../media/image35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gamma.app/docs/AI-in-Education-xbcudc0ybrnac3y" TargetMode="External"/><Relationship Id="rId3" Type="http://schemas.openxmlformats.org/officeDocument/2006/relationships/image" Target="../media/image1.png"/><Relationship Id="rId7" Type="http://schemas.openxmlformats.org/officeDocument/2006/relationships/hyperlink" Target="https://chat.openai.com/share/e6cee171-82ec-4c71-9307-30c752044cdc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4.png"/><Relationship Id="rId5" Type="http://schemas.openxmlformats.org/officeDocument/2006/relationships/hyperlink" Target="https://gamma.app" TargetMode="External"/><Relationship Id="rId10" Type="http://schemas.openxmlformats.org/officeDocument/2006/relationships/hyperlink" Target="https://bit.ly/adaptordai" TargetMode="External"/><Relationship Id="rId4" Type="http://schemas.openxmlformats.org/officeDocument/2006/relationships/image" Target="../media/image2.png"/><Relationship Id="rId9" Type="http://schemas.openxmlformats.org/officeDocument/2006/relationships/hyperlink" Target="https://bit.ly/ECKED-AI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duolingo.com/" TargetMode="External"/><Relationship Id="rId4" Type="http://schemas.openxmlformats.org/officeDocument/2006/relationships/slide" Target="slide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eduaide.ai/app/generator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slide" Target="slide24.xml"/><Relationship Id="rId5" Type="http://schemas.openxmlformats.org/officeDocument/2006/relationships/hyperlink" Target="https://www.edapp.com/course/getting-started-with-microsoft-excel/" TargetMode="External"/><Relationship Id="rId4" Type="http://schemas.openxmlformats.org/officeDocument/2006/relationships/slide" Target="slide1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hyperlink" Target="https://www.tutorai.me/modules/Number%20Sense?description=This+module+will+cover+the+basic+concepts+of+numbers%2C+such+as+counting%2C+ordering%2C+and+comparing+numbers" TargetMode="Externa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tutorai.me/" TargetMode="External"/><Relationship Id="rId4" Type="http://schemas.openxmlformats.org/officeDocument/2006/relationships/slide" Target="slide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learningstudioai.com/share/bLDwA7rgJTxN3treHT2Z#quiz" TargetMode="External"/><Relationship Id="rId4" Type="http://schemas.openxmlformats.org/officeDocument/2006/relationships/hyperlink" Target="https://learningstudioai.com/new" TargetMode="Externa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https://cramly.ai/" TargetMode="External"/><Relationship Id="rId13" Type="http://schemas.openxmlformats.org/officeDocument/2006/relationships/image" Target="../media/image46.png"/><Relationship Id="rId3" Type="http://schemas.openxmlformats.org/officeDocument/2006/relationships/image" Target="../media/image1.png"/><Relationship Id="rId7" Type="http://schemas.openxmlformats.org/officeDocument/2006/relationships/image" Target="../media/image44.jpeg"/><Relationship Id="rId12" Type="http://schemas.openxmlformats.org/officeDocument/2006/relationships/image" Target="../media/image45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slide" Target="slide26.xml"/><Relationship Id="rId5" Type="http://schemas.openxmlformats.org/officeDocument/2006/relationships/hyperlink" Target="https://gamma.app" TargetMode="External"/><Relationship Id="rId15" Type="http://schemas.openxmlformats.org/officeDocument/2006/relationships/image" Target="../media/image460.png"/><Relationship Id="rId10" Type="http://schemas.openxmlformats.org/officeDocument/2006/relationships/image" Target="../media/image45.png"/><Relationship Id="rId4" Type="http://schemas.openxmlformats.org/officeDocument/2006/relationships/image" Target="../media/image43.png"/><Relationship Id="rId9" Type="http://schemas.openxmlformats.org/officeDocument/2006/relationships/hyperlink" Target="https://gptzero.me/" TargetMode="External"/><Relationship Id="rId14" Type="http://schemas.openxmlformats.org/officeDocument/2006/relationships/slide" Target="slide2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hyperlink" Target="https://cramly.ai/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gptzero.me/" TargetMode="Externa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hyperlink" Target="https://kiltelearning.co.za/2023/10/11/teachers-how-to-create-a-self-marking-test-with-a-dash-of-ai/" TargetMode="External"/><Relationship Id="rId13" Type="http://schemas.openxmlformats.org/officeDocument/2006/relationships/slide" Target="slide29.xml"/><Relationship Id="rId18" Type="http://schemas.openxmlformats.org/officeDocument/2006/relationships/hyperlink" Target="https://curipod.com/ai" TargetMode="External"/><Relationship Id="rId3" Type="http://schemas.openxmlformats.org/officeDocument/2006/relationships/image" Target="../media/image1.png"/><Relationship Id="rId21" Type="http://schemas.openxmlformats.org/officeDocument/2006/relationships/image" Target="../media/image560.png"/><Relationship Id="rId7" Type="http://schemas.openxmlformats.org/officeDocument/2006/relationships/hyperlink" Target="https://www.teachersaide.io/" TargetMode="External"/><Relationship Id="rId12" Type="http://schemas.openxmlformats.org/officeDocument/2006/relationships/image" Target="../media/image54.png"/><Relationship Id="rId17" Type="http://schemas.openxmlformats.org/officeDocument/2006/relationships/image" Target="../media/image550.png"/><Relationship Id="rId2" Type="http://schemas.openxmlformats.org/officeDocument/2006/relationships/notesSlide" Target="../notesSlides/notesSlide21.xml"/><Relationship Id="rId16" Type="http://schemas.openxmlformats.org/officeDocument/2006/relationships/slide" Target="slide30.xml"/><Relationship Id="rId20" Type="http://schemas.openxmlformats.org/officeDocument/2006/relationships/slide" Target="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11" Type="http://schemas.openxmlformats.org/officeDocument/2006/relationships/image" Target="../media/image53.jpeg"/><Relationship Id="rId5" Type="http://schemas.openxmlformats.org/officeDocument/2006/relationships/hyperlink" Target="https://www.storybooks.app/story/BwTIHPupyO" TargetMode="External"/><Relationship Id="rId15" Type="http://schemas.openxmlformats.org/officeDocument/2006/relationships/image" Target="../media/image55.png"/><Relationship Id="rId10" Type="http://schemas.openxmlformats.org/officeDocument/2006/relationships/image" Target="../media/image52.jpeg"/><Relationship Id="rId19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hyperlink" Target="https://www.bing.com/images/create?FORM=GDPUP1" TargetMode="External"/><Relationship Id="rId14" Type="http://schemas.openxmlformats.org/officeDocument/2006/relationships/image" Target="../media/image54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hyperlink" Target="https://storybooks.app/" TargetMode="External"/><Relationship Id="rId2" Type="http://schemas.openxmlformats.org/officeDocument/2006/relationships/hyperlink" Target="https://www.storybooks.app/create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" Target="slide28.xml"/><Relationship Id="rId5" Type="http://schemas.openxmlformats.org/officeDocument/2006/relationships/image" Target="../media/image58.png"/><Relationship Id="rId4" Type="http://schemas.openxmlformats.org/officeDocument/2006/relationships/hyperlink" Target="https://storybooks.app/story/BwTIHPupyO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oR_e9y-bka0?feature=oembed" TargetMode="External"/><Relationship Id="rId6" Type="http://schemas.openxmlformats.org/officeDocument/2006/relationships/hyperlink" Target="https://gamma.app" TargetMode="External"/><Relationship Id="rId5" Type="http://schemas.openxmlformats.org/officeDocument/2006/relationships/image" Target="../media/image5.jpeg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hyperlink" Target="https://www.teachersaide.io/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" Target="slide31.xml"/><Relationship Id="rId5" Type="http://schemas.openxmlformats.org/officeDocument/2006/relationships/hyperlink" Target="https://teachersaide.io/" TargetMode="External"/><Relationship Id="rId4" Type="http://schemas.openxmlformats.org/officeDocument/2006/relationships/slide" Target="slide2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curipod.com/" TargetMode="External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Relationship Id="rId4" Type="http://schemas.openxmlformats.org/officeDocument/2006/relationships/slide" Target="slide2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hyperlink" Target="https://gamma.app" TargetMode="External"/><Relationship Id="rId4" Type="http://schemas.openxmlformats.org/officeDocument/2006/relationships/image" Target="../media/image43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hyperlink" Target="https://wakelet.com/i/invite?code=r5slmevb" TargetMode="External"/><Relationship Id="rId3" Type="http://schemas.openxmlformats.org/officeDocument/2006/relationships/image" Target="../media/image1.png"/><Relationship Id="rId7" Type="http://schemas.openxmlformats.org/officeDocument/2006/relationships/image" Target="../media/image6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hyperlink" Target="https://gamma.app" TargetMode="External"/><Relationship Id="rId10" Type="http://schemas.openxmlformats.org/officeDocument/2006/relationships/image" Target="../media/image62.png"/><Relationship Id="rId4" Type="http://schemas.openxmlformats.org/officeDocument/2006/relationships/image" Target="../media/image43.png"/><Relationship Id="rId9" Type="http://schemas.openxmlformats.org/officeDocument/2006/relationships/hyperlink" Target="https://forms.gle/ghvSPgB3F1PavZNf8" TargetMode="Externa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maggiev@kilt.org.za" TargetMode="External"/><Relationship Id="rId5" Type="http://schemas.openxmlformats.org/officeDocument/2006/relationships/image" Target="../media/image64.jpeg"/><Relationship Id="rId4" Type="http://schemas.openxmlformats.org/officeDocument/2006/relationships/image" Target="../media/image6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gamma.app" TargetMode="Externa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hyperlink" Target="https://gamma.app" TargetMode="Externa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gamma.app" TargetMode="External"/><Relationship Id="rId5" Type="http://schemas.openxmlformats.org/officeDocument/2006/relationships/image" Target="../media/image10.jpeg"/><Relationship Id="rId4" Type="http://schemas.openxmlformats.org/officeDocument/2006/relationships/image" Target="../media/image7.png"/><Relationship Id="rId9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1.pn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hyperlink" Target="https://gamma.app" TargetMode="External"/><Relationship Id="rId4" Type="http://schemas.openxmlformats.org/officeDocument/2006/relationships/image" Target="../media/image7.png"/><Relationship Id="rId9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.pn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hyperlink" Target="https://gamma.app" TargetMode="Externa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3.png"/><Relationship Id="rId4" Type="http://schemas.openxmlformats.org/officeDocument/2006/relationships/hyperlink" Target="https://gamma.app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B0C23">
              <a:alpha val="75000"/>
            </a:srgbClr>
          </a:solidFill>
          <a:ln w="13811">
            <a:solidFill>
              <a:srgbClr val="FFFFFF">
                <a:alpha val="16000"/>
              </a:srgbClr>
            </a:solidFill>
            <a:prstDash val="solid"/>
          </a:ln>
        </p:spPr>
        <p:txBody>
          <a:bodyPr/>
          <a:lstStyle/>
          <a:p>
            <a:endParaRPr lang="en-ZA"/>
          </a:p>
        </p:txBody>
      </p:sp>
      <p:sp>
        <p:nvSpPr>
          <p:cNvPr id="4" name="Text 1"/>
          <p:cNvSpPr/>
          <p:nvPr/>
        </p:nvSpPr>
        <p:spPr>
          <a:xfrm>
            <a:off x="788123" y="127785"/>
            <a:ext cx="5332690" cy="833199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6561"/>
              </a:lnSpc>
              <a:buNone/>
            </a:pPr>
            <a:r>
              <a:rPr lang="en-US" sz="5249" dirty="0">
                <a:solidFill>
                  <a:srgbClr val="C6BFEE"/>
                </a:solidFill>
                <a:latin typeface="Prompt" pitchFamily="34" charset="0"/>
                <a:cs typeface="Prompt" pitchFamily="34" charset="-120"/>
              </a:rPr>
              <a:t>Hoe </a:t>
            </a:r>
            <a:r>
              <a:rPr lang="en-US" sz="5249" dirty="0" err="1">
                <a:solidFill>
                  <a:srgbClr val="C6BFEE"/>
                </a:solidFill>
                <a:latin typeface="Prompt" pitchFamily="34" charset="0"/>
                <a:cs typeface="Prompt" pitchFamily="34" charset="-120"/>
              </a:rPr>
              <a:t>kan</a:t>
            </a:r>
            <a:r>
              <a:rPr lang="en-US" sz="5249" dirty="0">
                <a:solidFill>
                  <a:srgbClr val="C6BFEE"/>
                </a:solidFill>
                <a:latin typeface="Prompt" pitchFamily="34" charset="0"/>
                <a:cs typeface="Prompt" pitchFamily="34" charset="-120"/>
              </a:rPr>
              <a:t> AI </a:t>
            </a:r>
            <a:r>
              <a:rPr lang="en-US" sz="5249" dirty="0" err="1">
                <a:solidFill>
                  <a:srgbClr val="C6BFEE"/>
                </a:solidFill>
                <a:latin typeface="Prompt" pitchFamily="34" charset="0"/>
                <a:cs typeface="Prompt" pitchFamily="34" charset="-120"/>
              </a:rPr>
              <a:t>jou</a:t>
            </a:r>
            <a:br>
              <a:rPr lang="en-US" sz="5249" dirty="0">
                <a:solidFill>
                  <a:srgbClr val="C6BFEE"/>
                </a:solidFill>
                <a:latin typeface="Prompt" pitchFamily="34" charset="0"/>
                <a:cs typeface="Prompt" pitchFamily="34" charset="-120"/>
              </a:rPr>
            </a:br>
            <a:r>
              <a:rPr lang="en-US" sz="5249" dirty="0">
                <a:solidFill>
                  <a:srgbClr val="C6BFEE"/>
                </a:solidFill>
                <a:latin typeface="Prompt" pitchFamily="34" charset="0"/>
                <a:cs typeface="Prompt" pitchFamily="34" charset="-120"/>
              </a:rPr>
              <a:t>help in </a:t>
            </a:r>
            <a:r>
              <a:rPr lang="en-US" sz="5249" dirty="0" err="1">
                <a:solidFill>
                  <a:srgbClr val="C6BFEE"/>
                </a:solidFill>
                <a:latin typeface="Prompt" pitchFamily="34" charset="0"/>
                <a:cs typeface="Prompt" pitchFamily="34" charset="-120"/>
              </a:rPr>
              <a:t>jou</a:t>
            </a:r>
            <a:r>
              <a:rPr lang="en-US" sz="5249" dirty="0">
                <a:solidFill>
                  <a:srgbClr val="C6BFEE"/>
                </a:solidFill>
                <a:latin typeface="Prompt" pitchFamily="34" charset="0"/>
                <a:cs typeface="Prompt" pitchFamily="34" charset="-120"/>
              </a:rPr>
              <a:t> </a:t>
            </a:r>
            <a:r>
              <a:rPr lang="en-US" sz="5249" dirty="0" err="1">
                <a:solidFill>
                  <a:srgbClr val="C6BFEE"/>
                </a:solidFill>
                <a:latin typeface="Prompt" pitchFamily="34" charset="0"/>
                <a:cs typeface="Prompt" pitchFamily="34" charset="-120"/>
              </a:rPr>
              <a:t>klaskamer</a:t>
            </a:r>
            <a:r>
              <a:rPr lang="en-US" sz="5249" dirty="0">
                <a:solidFill>
                  <a:srgbClr val="C6BFEE"/>
                </a:solidFill>
                <a:latin typeface="Prompt" pitchFamily="34" charset="0"/>
                <a:cs typeface="Prompt" pitchFamily="34" charset="-120"/>
              </a:rPr>
              <a:t> </a:t>
            </a:r>
            <a:br>
              <a:rPr lang="en-US" sz="5249" dirty="0">
                <a:solidFill>
                  <a:srgbClr val="C6BFEE"/>
                </a:solidFill>
                <a:latin typeface="Prompt" pitchFamily="34" charset="0"/>
                <a:cs typeface="Prompt" pitchFamily="34" charset="-120"/>
              </a:rPr>
            </a:br>
            <a:r>
              <a:rPr lang="en-US" sz="5249" dirty="0">
                <a:solidFill>
                  <a:srgbClr val="C6BFEE"/>
                </a:solidFill>
                <a:latin typeface="Prompt" pitchFamily="34" charset="0"/>
                <a:cs typeface="Prompt" pitchFamily="34" charset="-120"/>
              </a:rPr>
              <a:t>en orals? </a:t>
            </a:r>
            <a:endParaRPr lang="en-US" sz="5249" dirty="0"/>
          </a:p>
        </p:txBody>
      </p:sp>
      <p:sp>
        <p:nvSpPr>
          <p:cNvPr id="5" name="Text 2"/>
          <p:cNvSpPr/>
          <p:nvPr/>
        </p:nvSpPr>
        <p:spPr>
          <a:xfrm>
            <a:off x="909099" y="5399857"/>
            <a:ext cx="6739579" cy="71080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99"/>
              </a:lnSpc>
              <a:buNone/>
            </a:pPr>
            <a:r>
              <a:rPr lang="en-US" sz="3600" dirty="0">
                <a:solidFill>
                  <a:srgbClr val="DAD8E9"/>
                </a:solidFill>
                <a:latin typeface="Mukta" pitchFamily="34" charset="0"/>
                <a:ea typeface="Mukta" pitchFamily="34" charset="-122"/>
                <a:cs typeface="Mukta" pitchFamily="34" charset="-120"/>
              </a:rPr>
              <a:t>Discover the transformative power of AI in education, its benefits, challenges, successful implementations, and future trends.</a:t>
            </a:r>
            <a:endParaRPr lang="en-US" sz="360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pic>
        <p:nvPicPr>
          <p:cNvPr id="8" name="Image 2" descr="preencoded.png">
            <a:hlinkClick r:id="rId5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42153" y="7589520"/>
            <a:ext cx="2296807" cy="5486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3680EB1-8747-DBD3-90A1-93BD2F5F3206}"/>
              </a:ext>
            </a:extLst>
          </p:cNvPr>
          <p:cNvSpPr txBox="1"/>
          <p:nvPr/>
        </p:nvSpPr>
        <p:spPr>
          <a:xfrm>
            <a:off x="909099" y="2707698"/>
            <a:ext cx="595022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bg1"/>
                </a:solidFill>
              </a:rPr>
              <a:t>Doen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jou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lesplan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vir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jou</a:t>
            </a: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Maak </a:t>
            </a:r>
            <a:r>
              <a:rPr lang="en-US" dirty="0" err="1">
                <a:solidFill>
                  <a:schemeClr val="bg1"/>
                </a:solidFill>
              </a:rPr>
              <a:t>jou</a:t>
            </a:r>
            <a:r>
              <a:rPr lang="en-US" dirty="0">
                <a:solidFill>
                  <a:schemeClr val="bg1"/>
                </a:solidFill>
              </a:rPr>
              <a:t> hele PowerPoint </a:t>
            </a:r>
            <a:r>
              <a:rPr lang="en-US" dirty="0" err="1">
                <a:solidFill>
                  <a:schemeClr val="bg1"/>
                </a:solidFill>
              </a:rPr>
              <a:t>vir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jou</a:t>
            </a:r>
            <a:r>
              <a:rPr lang="en-US" dirty="0">
                <a:solidFill>
                  <a:schemeClr val="bg1"/>
                </a:solidFill>
              </a:rPr>
              <a:t> in minute (</a:t>
            </a:r>
            <a:r>
              <a:rPr lang="en-US" dirty="0" err="1">
                <a:solidFill>
                  <a:schemeClr val="bg1"/>
                </a:solidFill>
              </a:rPr>
              <a:t>baie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funkie</a:t>
            </a:r>
            <a:r>
              <a:rPr lang="en-US" dirty="0">
                <a:solidFill>
                  <a:schemeClr val="bg1"/>
                </a:solidFill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Al </a:t>
            </a:r>
            <a:r>
              <a:rPr lang="en-US" dirty="0" err="1">
                <a:solidFill>
                  <a:schemeClr val="bg1"/>
                </a:solidFill>
              </a:rPr>
              <a:t>jou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einde</a:t>
            </a:r>
            <a:r>
              <a:rPr lang="en-US" dirty="0">
                <a:solidFill>
                  <a:schemeClr val="bg1"/>
                </a:solidFill>
              </a:rPr>
              <a:t> van die </a:t>
            </a:r>
            <a:r>
              <a:rPr lang="en-US" dirty="0" err="1">
                <a:solidFill>
                  <a:schemeClr val="bg1"/>
                </a:solidFill>
              </a:rPr>
              <a:t>jaar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leerder</a:t>
            </a:r>
            <a:r>
              <a:rPr lang="en-US" dirty="0">
                <a:solidFill>
                  <a:schemeClr val="bg1"/>
                </a:solidFill>
              </a:rPr>
              <a:t>  </a:t>
            </a:r>
            <a:r>
              <a:rPr lang="en-US" dirty="0" err="1">
                <a:solidFill>
                  <a:schemeClr val="bg1"/>
                </a:solidFill>
              </a:rPr>
              <a:t>opmerkings</a:t>
            </a: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Self-merk </a:t>
            </a:r>
            <a:r>
              <a:rPr lang="en-US" dirty="0" err="1">
                <a:solidFill>
                  <a:schemeClr val="bg1"/>
                </a:solidFill>
              </a:rPr>
              <a:t>toetse</a:t>
            </a: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Maak </a:t>
            </a:r>
            <a:r>
              <a:rPr lang="en-US" dirty="0" err="1">
                <a:solidFill>
                  <a:schemeClr val="bg1"/>
                </a:solidFill>
              </a:rPr>
              <a:t>jou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eie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prentjies</a:t>
            </a:r>
            <a:r>
              <a:rPr lang="en-US" dirty="0">
                <a:solidFill>
                  <a:schemeClr val="bg1"/>
                </a:solidFill>
              </a:rPr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bg1"/>
                </a:solidFill>
              </a:rPr>
              <a:t>Speletjies</a:t>
            </a:r>
            <a:r>
              <a:rPr lang="en-US" dirty="0">
                <a:solidFill>
                  <a:schemeClr val="bg1"/>
                </a:solidFill>
              </a:rPr>
              <a:t> en </a:t>
            </a:r>
            <a:r>
              <a:rPr lang="en-US" dirty="0" err="1">
                <a:solidFill>
                  <a:schemeClr val="bg1"/>
                </a:solidFill>
              </a:rPr>
              <a:t>meervoudige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keuse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toetse</a:t>
            </a:r>
            <a:r>
              <a:rPr lang="en-US" dirty="0">
                <a:solidFill>
                  <a:schemeClr val="bg1"/>
                </a:solidFill>
              </a:rPr>
              <a:t> met </a:t>
            </a:r>
            <a:r>
              <a:rPr lang="en-US" dirty="0" err="1">
                <a:solidFill>
                  <a:schemeClr val="bg1"/>
                </a:solidFill>
              </a:rPr>
              <a:t>antwoorde</a:t>
            </a: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bg1"/>
                </a:solidFill>
              </a:rPr>
              <a:t>Skryf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boeke</a:t>
            </a:r>
            <a:r>
              <a:rPr lang="en-US" dirty="0">
                <a:solidFill>
                  <a:schemeClr val="bg1"/>
                </a:solidFill>
              </a:rPr>
              <a:t> in Afrikaans (met </a:t>
            </a:r>
            <a:r>
              <a:rPr lang="en-US" dirty="0" err="1">
                <a:solidFill>
                  <a:schemeClr val="bg1"/>
                </a:solidFill>
              </a:rPr>
              <a:t>illustrasies</a:t>
            </a:r>
            <a:r>
              <a:rPr lang="en-US" dirty="0">
                <a:solidFill>
                  <a:schemeClr val="bg1"/>
                </a:solidFill>
              </a:rPr>
              <a:t>)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………… en </a:t>
            </a:r>
            <a:r>
              <a:rPr lang="en-US" dirty="0" err="1">
                <a:solidFill>
                  <a:schemeClr val="bg1"/>
                </a:solidFill>
              </a:rPr>
              <a:t>dit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als</a:t>
            </a:r>
            <a:r>
              <a:rPr lang="en-US" dirty="0">
                <a:solidFill>
                  <a:schemeClr val="bg1"/>
                </a:solidFill>
              </a:rPr>
              <a:t> in minute</a:t>
            </a:r>
            <a:endParaRPr lang="en-ZA" dirty="0">
              <a:solidFill>
                <a:schemeClr val="bg1"/>
              </a:solidFill>
            </a:endParaRPr>
          </a:p>
        </p:txBody>
      </p:sp>
      <p:pic>
        <p:nvPicPr>
          <p:cNvPr id="6" name="Picture 2" descr="Preview of your QR Code">
            <a:extLst>
              <a:ext uri="{FF2B5EF4-FFF2-40B4-BE49-F238E27FC236}">
                <a16:creationId xmlns:a16="http://schemas.microsoft.com/office/drawing/2014/main" id="{F0F7CE22-DF31-6947-D857-1A1A521EF7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8318" y="4960984"/>
            <a:ext cx="2095500" cy="209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hlinkClick r:id="rId8"/>
            <a:extLst>
              <a:ext uri="{FF2B5EF4-FFF2-40B4-BE49-F238E27FC236}">
                <a16:creationId xmlns:a16="http://schemas.microsoft.com/office/drawing/2014/main" id="{5ED66FC3-A1FB-6C5F-9314-D16DD498D4C1}"/>
              </a:ext>
            </a:extLst>
          </p:cNvPr>
          <p:cNvSpPr txBox="1"/>
          <p:nvPr/>
        </p:nvSpPr>
        <p:spPr>
          <a:xfrm>
            <a:off x="9343133" y="412233"/>
            <a:ext cx="5088134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ZA" sz="5400" dirty="0">
                <a:solidFill>
                  <a:schemeClr val="bg1"/>
                </a:solidFill>
                <a:hlinkClick r:id="rId9"/>
              </a:rPr>
              <a:t>bit.ly/</a:t>
            </a:r>
            <a:r>
              <a:rPr lang="en-ZA" sz="5400" dirty="0" err="1">
                <a:hlinkClick r:id="rId9"/>
              </a:rPr>
              <a:t>adaptordai</a:t>
            </a:r>
            <a:r>
              <a:rPr lang="en-ZA" sz="5400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133807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136141" y="476792"/>
            <a:ext cx="5332690" cy="833199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6561"/>
              </a:lnSpc>
              <a:buNone/>
            </a:pPr>
            <a:r>
              <a:rPr lang="en-US" sz="5249" dirty="0">
                <a:solidFill>
                  <a:srgbClr val="C6BFEE"/>
                </a:solidFill>
                <a:latin typeface="Prompt" pitchFamily="34" charset="0"/>
                <a:ea typeface="Prompt" pitchFamily="34" charset="-122"/>
                <a:cs typeface="Prompt" pitchFamily="34" charset="-120"/>
              </a:rPr>
              <a:t>AI – Adapt or DAI</a:t>
            </a:r>
            <a:endParaRPr lang="en-US" sz="5249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3792C3D-4028-F34D-9ABE-264C484F49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1693" y="7411399"/>
            <a:ext cx="2962297" cy="452441"/>
          </a:xfrm>
          <a:prstGeom prst="rect">
            <a:avLst/>
          </a:prstGeom>
        </p:spPr>
      </p:pic>
      <p:pic>
        <p:nvPicPr>
          <p:cNvPr id="8" name="Image 2" descr="preencoded.png">
            <a:hlinkClick r:id="rId5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42153" y="7581900"/>
            <a:ext cx="2296807" cy="548640"/>
          </a:xfrm>
          <a:prstGeom prst="rect">
            <a:avLst/>
          </a:prstGeom>
        </p:spPr>
      </p:pic>
      <p:pic>
        <p:nvPicPr>
          <p:cNvPr id="10242" name="Picture 2" descr="phone pods for ears ">
            <a:extLst>
              <a:ext uri="{FF2B5EF4-FFF2-40B4-BE49-F238E27FC236}">
                <a16:creationId xmlns:a16="http://schemas.microsoft.com/office/drawing/2014/main" id="{CE11E2AA-E82C-8474-68F6-CB12B839F0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2620" y="1657350"/>
            <a:ext cx="4819650" cy="481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purple bly skeleton face">
            <a:extLst>
              <a:ext uri="{FF2B5EF4-FFF2-40B4-BE49-F238E27FC236}">
                <a16:creationId xmlns:a16="http://schemas.microsoft.com/office/drawing/2014/main" id="{EF263539-6DB5-97C7-267E-1E0F8248DA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5" r="19017"/>
          <a:stretch/>
        </p:blipFill>
        <p:spPr bwMode="auto">
          <a:xfrm flipH="1">
            <a:off x="8935396" y="30480"/>
            <a:ext cx="5771203" cy="803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2887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136141" y="476792"/>
            <a:ext cx="5332690" cy="833199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6561"/>
              </a:lnSpc>
              <a:buNone/>
            </a:pPr>
            <a:r>
              <a:rPr lang="en-US" sz="5249" dirty="0">
                <a:solidFill>
                  <a:srgbClr val="C6BFEE"/>
                </a:solidFill>
                <a:latin typeface="Prompt" pitchFamily="34" charset="0"/>
                <a:ea typeface="Prompt" pitchFamily="34" charset="-122"/>
                <a:cs typeface="Prompt" pitchFamily="34" charset="-120"/>
              </a:rPr>
              <a:t>AI – Adapt or DAI</a:t>
            </a:r>
            <a:endParaRPr lang="en-US" sz="5249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3792C3D-4028-F34D-9ABE-264C484F49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1693" y="7411399"/>
            <a:ext cx="2962297" cy="452441"/>
          </a:xfrm>
          <a:prstGeom prst="rect">
            <a:avLst/>
          </a:prstGeom>
        </p:spPr>
      </p:pic>
      <p:pic>
        <p:nvPicPr>
          <p:cNvPr id="8" name="Image 2" descr="preencoded.png">
            <a:hlinkClick r:id="rId5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42153" y="7581900"/>
            <a:ext cx="2296807" cy="548640"/>
          </a:xfrm>
          <a:prstGeom prst="rect">
            <a:avLst/>
          </a:prstGeom>
        </p:spPr>
      </p:pic>
      <p:pic>
        <p:nvPicPr>
          <p:cNvPr id="10244" name="Picture 4" descr="wearable technology watch">
            <a:extLst>
              <a:ext uri="{FF2B5EF4-FFF2-40B4-BE49-F238E27FC236}">
                <a16:creationId xmlns:a16="http://schemas.microsoft.com/office/drawing/2014/main" id="{A354ECF4-88EE-D84F-8449-43A572C482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7840" y="1558290"/>
            <a:ext cx="5332690" cy="5332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8" descr="A purple bly skeleton face">
            <a:extLst>
              <a:ext uri="{FF2B5EF4-FFF2-40B4-BE49-F238E27FC236}">
                <a16:creationId xmlns:a16="http://schemas.microsoft.com/office/drawing/2014/main" id="{1E501B8F-F454-57A8-66DA-C9FF77696F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44" r="9167"/>
          <a:stretch/>
        </p:blipFill>
        <p:spPr bwMode="auto">
          <a:xfrm>
            <a:off x="7863840" y="0"/>
            <a:ext cx="6697980" cy="82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40401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136141" y="476792"/>
            <a:ext cx="5332690" cy="833199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6561"/>
              </a:lnSpc>
              <a:buNone/>
            </a:pPr>
            <a:r>
              <a:rPr lang="en-US" sz="5249" dirty="0">
                <a:solidFill>
                  <a:srgbClr val="C6BFEE"/>
                </a:solidFill>
                <a:latin typeface="Prompt" pitchFamily="34" charset="0"/>
                <a:ea typeface="Prompt" pitchFamily="34" charset="-122"/>
                <a:cs typeface="Prompt" pitchFamily="34" charset="-120"/>
              </a:rPr>
              <a:t>AI – Adapt or DAI</a:t>
            </a:r>
            <a:endParaRPr lang="en-US" sz="5249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3792C3D-4028-F34D-9ABE-264C484F49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1693" y="7411399"/>
            <a:ext cx="2962297" cy="452441"/>
          </a:xfrm>
          <a:prstGeom prst="rect">
            <a:avLst/>
          </a:prstGeom>
        </p:spPr>
      </p:pic>
      <p:pic>
        <p:nvPicPr>
          <p:cNvPr id="8" name="Image 2" descr="preencoded.png">
            <a:hlinkClick r:id="rId5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42153" y="7581900"/>
            <a:ext cx="2296807" cy="548640"/>
          </a:xfrm>
          <a:prstGeom prst="rect">
            <a:avLst/>
          </a:prstGeom>
        </p:spPr>
      </p:pic>
      <p:pic>
        <p:nvPicPr>
          <p:cNvPr id="11266" name="Picture 2" descr="Create  wearable glasses with which we can access the internet- futuristic">
            <a:extLst>
              <a:ext uri="{FF2B5EF4-FFF2-40B4-BE49-F238E27FC236}">
                <a16:creationId xmlns:a16="http://schemas.microsoft.com/office/drawing/2014/main" id="{E2F4CC5E-BCFD-0320-14B0-A31B85FD56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1180" y="1478280"/>
            <a:ext cx="5730240" cy="573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purple bly skeleton face">
            <a:extLst>
              <a:ext uri="{FF2B5EF4-FFF2-40B4-BE49-F238E27FC236}">
                <a16:creationId xmlns:a16="http://schemas.microsoft.com/office/drawing/2014/main" id="{B29E3B72-46A2-B7D4-9EAD-A9FAD2BCAD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4" r="15279"/>
          <a:stretch/>
        </p:blipFill>
        <p:spPr bwMode="auto">
          <a:xfrm>
            <a:off x="8663940" y="0"/>
            <a:ext cx="5783580" cy="82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76251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136141" y="476792"/>
            <a:ext cx="5332690" cy="833199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6561"/>
              </a:lnSpc>
              <a:buNone/>
            </a:pPr>
            <a:r>
              <a:rPr lang="en-US" sz="5249" dirty="0">
                <a:solidFill>
                  <a:srgbClr val="C6BFEE"/>
                </a:solidFill>
                <a:latin typeface="Prompt" pitchFamily="34" charset="0"/>
                <a:ea typeface="Prompt" pitchFamily="34" charset="-122"/>
                <a:cs typeface="Prompt" pitchFamily="34" charset="-120"/>
              </a:rPr>
              <a:t>AI – Adapt or DAI</a:t>
            </a:r>
            <a:endParaRPr lang="en-US" sz="5249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3792C3D-4028-F34D-9ABE-264C484F49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1693" y="7411399"/>
            <a:ext cx="2962297" cy="452441"/>
          </a:xfrm>
          <a:prstGeom prst="rect">
            <a:avLst/>
          </a:prstGeom>
        </p:spPr>
      </p:pic>
      <p:pic>
        <p:nvPicPr>
          <p:cNvPr id="8" name="Image 2" descr="preencoded.png">
            <a:hlinkClick r:id="rId5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42153" y="7581900"/>
            <a:ext cx="2296807" cy="5486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224C74A-2D94-3DCC-EA54-DE5EAFEA88F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9571" y="632025"/>
            <a:ext cx="13111258" cy="7096177"/>
          </a:xfrm>
          <a:prstGeom prst="rect">
            <a:avLst/>
          </a:prstGeom>
        </p:spPr>
      </p:pic>
      <p:sp>
        <p:nvSpPr>
          <p:cNvPr id="7" name="Rectangle: Rounded Corners 6">
            <a:hlinkClick r:id="rId8"/>
            <a:extLst>
              <a:ext uri="{FF2B5EF4-FFF2-40B4-BE49-F238E27FC236}">
                <a16:creationId xmlns:a16="http://schemas.microsoft.com/office/drawing/2014/main" id="{EB081229-CE6B-5CD5-6E0C-31A8580D816A}"/>
              </a:ext>
            </a:extLst>
          </p:cNvPr>
          <p:cNvSpPr/>
          <p:nvPr/>
        </p:nvSpPr>
        <p:spPr>
          <a:xfrm>
            <a:off x="4689566" y="314032"/>
            <a:ext cx="3860745" cy="1103287"/>
          </a:xfrm>
          <a:prstGeom prst="roundRect">
            <a:avLst/>
          </a:prstGeom>
          <a:solidFill>
            <a:srgbClr val="A95B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Go to image creator</a:t>
            </a:r>
            <a:br>
              <a:rPr lang="en-US" dirty="0"/>
            </a:br>
            <a:r>
              <a:rPr lang="en-US" dirty="0"/>
              <a:t>bing.com/create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0603580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B0C23">
              <a:alpha val="75000"/>
            </a:srgbClr>
          </a:solidFill>
          <a:ln w="13811">
            <a:solidFill>
              <a:srgbClr val="FFFFFF">
                <a:alpha val="16000"/>
              </a:srgbClr>
            </a:solidFill>
            <a:prstDash val="solid"/>
          </a:ln>
        </p:spPr>
        <p:txBody>
          <a:bodyPr/>
          <a:lstStyle/>
          <a:p>
            <a:endParaRPr lang="en-ZA"/>
          </a:p>
        </p:txBody>
      </p:sp>
      <p:sp>
        <p:nvSpPr>
          <p:cNvPr id="4" name="Text 1"/>
          <p:cNvSpPr/>
          <p:nvPr/>
        </p:nvSpPr>
        <p:spPr>
          <a:xfrm>
            <a:off x="6130188" y="1424091"/>
            <a:ext cx="7477601" cy="138874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5468"/>
              </a:lnSpc>
              <a:buNone/>
            </a:pPr>
            <a:r>
              <a:rPr lang="en-US" sz="4374" dirty="0">
                <a:solidFill>
                  <a:srgbClr val="C6BFEE"/>
                </a:solidFill>
                <a:latin typeface="Prompt" pitchFamily="34" charset="0"/>
                <a:ea typeface="Prompt" pitchFamily="34" charset="-122"/>
                <a:cs typeface="Prompt" pitchFamily="34" charset="-120"/>
              </a:rPr>
              <a:t>Definition of AI in Education</a:t>
            </a:r>
            <a:endParaRPr lang="en-US" sz="4374" dirty="0"/>
          </a:p>
        </p:txBody>
      </p:sp>
      <p:sp>
        <p:nvSpPr>
          <p:cNvPr id="5" name="Shape 2"/>
          <p:cNvSpPr/>
          <p:nvPr/>
        </p:nvSpPr>
        <p:spPr>
          <a:xfrm>
            <a:off x="6130188" y="3146092"/>
            <a:ext cx="7477601" cy="1752124"/>
          </a:xfrm>
          <a:prstGeom prst="roundRect">
            <a:avLst>
              <a:gd name="adj" fmla="val 5707"/>
            </a:avLst>
          </a:prstGeom>
          <a:solidFill>
            <a:srgbClr val="542C49"/>
          </a:solidFill>
          <a:ln w="13811">
            <a:solidFill>
              <a:srgbClr val="643557"/>
            </a:solidFill>
            <a:prstDash val="solid"/>
          </a:ln>
        </p:spPr>
        <p:txBody>
          <a:bodyPr/>
          <a:lstStyle/>
          <a:p>
            <a:endParaRPr lang="en-ZA"/>
          </a:p>
        </p:txBody>
      </p:sp>
      <p:sp>
        <p:nvSpPr>
          <p:cNvPr id="6" name="Text 3"/>
          <p:cNvSpPr/>
          <p:nvPr/>
        </p:nvSpPr>
        <p:spPr>
          <a:xfrm>
            <a:off x="6366170" y="3447387"/>
            <a:ext cx="2872740" cy="34718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734"/>
              </a:lnSpc>
              <a:buNone/>
            </a:pPr>
            <a:r>
              <a:rPr lang="en-US" sz="2187" dirty="0">
                <a:solidFill>
                  <a:srgbClr val="DAD8E9"/>
                </a:solidFill>
                <a:latin typeface="Prompt" pitchFamily="34" charset="0"/>
                <a:ea typeface="Prompt" pitchFamily="34" charset="-122"/>
                <a:cs typeface="Prompt" pitchFamily="34" charset="-120"/>
              </a:rPr>
              <a:t>Augmented Learning</a:t>
            </a:r>
            <a:endParaRPr lang="en-US" sz="2187" dirty="0"/>
          </a:p>
        </p:txBody>
      </p:sp>
      <p:sp>
        <p:nvSpPr>
          <p:cNvPr id="7" name="Text 4"/>
          <p:cNvSpPr/>
          <p:nvPr/>
        </p:nvSpPr>
        <p:spPr>
          <a:xfrm>
            <a:off x="6366170" y="3951431"/>
            <a:ext cx="7005638" cy="71080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99"/>
              </a:lnSpc>
              <a:buNone/>
            </a:pPr>
            <a:r>
              <a:rPr lang="en-US" sz="1750" dirty="0">
                <a:solidFill>
                  <a:srgbClr val="DAD8E9"/>
                </a:solidFill>
                <a:latin typeface="Mukta" pitchFamily="34" charset="0"/>
                <a:ea typeface="Mukta" pitchFamily="34" charset="-122"/>
                <a:cs typeface="Mukta" pitchFamily="34" charset="-120"/>
              </a:rPr>
              <a:t>AI in education refers to the integration of artificial intelligence technologies to enhance the learning and teaching experience.</a:t>
            </a:r>
            <a:endParaRPr lang="en-US" sz="1750" dirty="0"/>
          </a:p>
        </p:txBody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pic>
        <p:nvPicPr>
          <p:cNvPr id="9" name="Image 2" descr="preencoded.png">
            <a:hlinkClick r:id="rId5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42153" y="7589520"/>
            <a:ext cx="2296807" cy="548640"/>
          </a:xfrm>
          <a:prstGeom prst="rect">
            <a:avLst/>
          </a:prstGeom>
        </p:spPr>
      </p:pic>
      <p:sp>
        <p:nvSpPr>
          <p:cNvPr id="11" name="Rectangle: Rounded Corners 10">
            <a:hlinkClick r:id="rId7"/>
            <a:extLst>
              <a:ext uri="{FF2B5EF4-FFF2-40B4-BE49-F238E27FC236}">
                <a16:creationId xmlns:a16="http://schemas.microsoft.com/office/drawing/2014/main" id="{CD173B21-08F4-6A56-71F2-89619868F3C0}"/>
              </a:ext>
            </a:extLst>
          </p:cNvPr>
          <p:cNvSpPr/>
          <p:nvPr/>
        </p:nvSpPr>
        <p:spPr>
          <a:xfrm>
            <a:off x="6191795" y="5388953"/>
            <a:ext cx="4767943" cy="1416797"/>
          </a:xfrm>
          <a:prstGeom prst="roundRect">
            <a:avLst/>
          </a:prstGeom>
          <a:solidFill>
            <a:srgbClr val="A95B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Go to CHATGPT and prompt it to tell you what AI is</a:t>
            </a:r>
            <a:br>
              <a:rPr lang="en-US" sz="2400" dirty="0"/>
            </a:br>
            <a:r>
              <a:rPr lang="en-US" sz="2400" dirty="0"/>
              <a:t>chat.openai.com</a:t>
            </a:r>
            <a:endParaRPr lang="en-ZA" sz="2400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-175260"/>
            <a:ext cx="14630400" cy="8229600"/>
          </a:xfrm>
          <a:prstGeom prst="rect">
            <a:avLst/>
          </a:prstGeom>
          <a:solidFill>
            <a:srgbClr val="0B0C23">
              <a:alpha val="75000"/>
            </a:srgbClr>
          </a:solidFill>
          <a:ln w="12621">
            <a:solidFill>
              <a:srgbClr val="FFFFFF">
                <a:alpha val="16000"/>
              </a:srgbClr>
            </a:solidFill>
            <a:prstDash val="solid"/>
          </a:ln>
        </p:spPr>
        <p:txBody>
          <a:bodyPr/>
          <a:lstStyle/>
          <a:p>
            <a:endParaRPr lang="en-ZA"/>
          </a:p>
        </p:txBody>
      </p:sp>
      <p:sp>
        <p:nvSpPr>
          <p:cNvPr id="4" name="Text 1"/>
          <p:cNvSpPr/>
          <p:nvPr/>
        </p:nvSpPr>
        <p:spPr>
          <a:xfrm>
            <a:off x="2356210" y="3088600"/>
            <a:ext cx="7399020" cy="632817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4983"/>
              </a:lnSpc>
              <a:buNone/>
            </a:pPr>
            <a:r>
              <a:rPr lang="en-US" sz="3986" dirty="0">
                <a:solidFill>
                  <a:srgbClr val="C6BFEE"/>
                </a:solidFill>
                <a:latin typeface="Prompt" pitchFamily="34" charset="0"/>
                <a:ea typeface="Prompt" pitchFamily="34" charset="-122"/>
                <a:cs typeface="Prompt" pitchFamily="34" charset="-120"/>
              </a:rPr>
              <a:t>Benefits of AI in Education</a:t>
            </a:r>
            <a:endParaRPr lang="en-US" sz="3986" dirty="0"/>
          </a:p>
        </p:txBody>
      </p:sp>
      <p:sp>
        <p:nvSpPr>
          <p:cNvPr id="5" name="Shape 2"/>
          <p:cNvSpPr/>
          <p:nvPr/>
        </p:nvSpPr>
        <p:spPr>
          <a:xfrm>
            <a:off x="1698270" y="4183380"/>
            <a:ext cx="455533" cy="455533"/>
          </a:xfrm>
          <a:prstGeom prst="roundRect">
            <a:avLst>
              <a:gd name="adj" fmla="val 20005"/>
            </a:avLst>
          </a:prstGeom>
          <a:solidFill>
            <a:srgbClr val="542C49"/>
          </a:solidFill>
          <a:ln w="12621">
            <a:solidFill>
              <a:srgbClr val="643557"/>
            </a:solidFill>
            <a:prstDash val="solid"/>
          </a:ln>
        </p:spPr>
        <p:txBody>
          <a:bodyPr/>
          <a:lstStyle/>
          <a:p>
            <a:endParaRPr lang="en-ZA"/>
          </a:p>
        </p:txBody>
      </p:sp>
      <p:sp>
        <p:nvSpPr>
          <p:cNvPr id="6" name="Text 3"/>
          <p:cNvSpPr/>
          <p:nvPr/>
        </p:nvSpPr>
        <p:spPr>
          <a:xfrm flipH="1">
            <a:off x="1335818" y="4221361"/>
            <a:ext cx="1191008" cy="379571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2990"/>
              </a:lnSpc>
              <a:buNone/>
            </a:pPr>
            <a:r>
              <a:rPr lang="en-US" sz="2392" dirty="0">
                <a:solidFill>
                  <a:srgbClr val="DAD8E9"/>
                </a:solidFill>
                <a:latin typeface="Prompt" pitchFamily="34" charset="0"/>
                <a:ea typeface="Prompt" pitchFamily="34" charset="-122"/>
                <a:cs typeface="Prompt" pitchFamily="34" charset="-120"/>
              </a:rPr>
              <a:t>1</a:t>
            </a:r>
            <a:endParaRPr lang="en-US" sz="2392" dirty="0"/>
          </a:p>
        </p:txBody>
      </p:sp>
      <p:sp>
        <p:nvSpPr>
          <p:cNvPr id="7" name="Text 4"/>
          <p:cNvSpPr/>
          <p:nvPr/>
        </p:nvSpPr>
        <p:spPr>
          <a:xfrm>
            <a:off x="2378044" y="4252913"/>
            <a:ext cx="2057281" cy="632698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492"/>
              </a:lnSpc>
              <a:buNone/>
            </a:pPr>
            <a:r>
              <a:rPr lang="en-US" sz="1993" dirty="0">
                <a:solidFill>
                  <a:srgbClr val="DAD8E9"/>
                </a:solidFill>
                <a:latin typeface="Prompt" pitchFamily="34" charset="0"/>
                <a:ea typeface="Prompt" pitchFamily="34" charset="-122"/>
                <a:cs typeface="Prompt" pitchFamily="34" charset="-120"/>
              </a:rPr>
              <a:t>Personalized Learning</a:t>
            </a:r>
            <a:endParaRPr lang="en-US" sz="1993" dirty="0"/>
          </a:p>
        </p:txBody>
      </p:sp>
      <p:sp>
        <p:nvSpPr>
          <p:cNvPr id="8" name="Text 5"/>
          <p:cNvSpPr/>
          <p:nvPr/>
        </p:nvSpPr>
        <p:spPr>
          <a:xfrm>
            <a:off x="2378044" y="5088017"/>
            <a:ext cx="2693386" cy="2052254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551"/>
              </a:lnSpc>
              <a:buNone/>
            </a:pPr>
            <a:r>
              <a:rPr lang="en-US" dirty="0">
                <a:solidFill>
                  <a:srgbClr val="DAD8E9"/>
                </a:solidFill>
                <a:latin typeface="Mukta" pitchFamily="34" charset="0"/>
                <a:ea typeface="Mukta" pitchFamily="34" charset="-122"/>
                <a:cs typeface="Mukta" pitchFamily="34" charset="-120"/>
              </a:rPr>
              <a:t>AI enables </a:t>
            </a:r>
            <a:r>
              <a:rPr lang="en-US" b="1" dirty="0">
                <a:solidFill>
                  <a:srgbClr val="DAD8E9"/>
                </a:solidFill>
                <a:latin typeface="Mukta" pitchFamily="34" charset="0"/>
                <a:ea typeface="Mukta" pitchFamily="34" charset="-122"/>
                <a:cs typeface="Mukta" pitchFamily="34" charset="-120"/>
              </a:rPr>
              <a:t>adaptive learning platforms</a:t>
            </a:r>
            <a:r>
              <a:rPr lang="en-US" dirty="0">
                <a:solidFill>
                  <a:srgbClr val="DAD8E9"/>
                </a:solidFill>
                <a:latin typeface="Mukta" pitchFamily="34" charset="0"/>
                <a:ea typeface="Mukta" pitchFamily="34" charset="-122"/>
                <a:cs typeface="Mukta" pitchFamily="34" charset="-120"/>
              </a:rPr>
              <a:t> that tailor education to the individual needs and abilities of each learner. </a:t>
            </a:r>
            <a:endParaRPr lang="en-US" dirty="0"/>
          </a:p>
        </p:txBody>
      </p:sp>
      <p:sp>
        <p:nvSpPr>
          <p:cNvPr id="9" name="Shape 6"/>
          <p:cNvSpPr/>
          <p:nvPr/>
        </p:nvSpPr>
        <p:spPr>
          <a:xfrm>
            <a:off x="5273836" y="4183380"/>
            <a:ext cx="455533" cy="455533"/>
          </a:xfrm>
          <a:prstGeom prst="roundRect">
            <a:avLst>
              <a:gd name="adj" fmla="val 20005"/>
            </a:avLst>
          </a:prstGeom>
          <a:solidFill>
            <a:srgbClr val="542C49"/>
          </a:solidFill>
          <a:ln w="12621">
            <a:solidFill>
              <a:srgbClr val="643557"/>
            </a:solidFill>
            <a:prstDash val="solid"/>
          </a:ln>
        </p:spPr>
        <p:txBody>
          <a:bodyPr/>
          <a:lstStyle/>
          <a:p>
            <a:endParaRPr lang="en-ZA"/>
          </a:p>
        </p:txBody>
      </p:sp>
      <p:sp>
        <p:nvSpPr>
          <p:cNvPr id="10" name="Text 7"/>
          <p:cNvSpPr/>
          <p:nvPr/>
        </p:nvSpPr>
        <p:spPr>
          <a:xfrm>
            <a:off x="5413973" y="4221361"/>
            <a:ext cx="175260" cy="379571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2990"/>
              </a:lnSpc>
              <a:buNone/>
            </a:pPr>
            <a:r>
              <a:rPr lang="en-US" sz="2392" dirty="0">
                <a:solidFill>
                  <a:srgbClr val="DAD8E9"/>
                </a:solidFill>
                <a:latin typeface="Prompt" pitchFamily="34" charset="0"/>
                <a:ea typeface="Prompt" pitchFamily="34" charset="-122"/>
                <a:cs typeface="Prompt" pitchFamily="34" charset="-120"/>
              </a:rPr>
              <a:t>2</a:t>
            </a:r>
            <a:endParaRPr lang="en-US" sz="2392" dirty="0"/>
          </a:p>
        </p:txBody>
      </p:sp>
      <p:sp>
        <p:nvSpPr>
          <p:cNvPr id="11" name="Text 8"/>
          <p:cNvSpPr/>
          <p:nvPr/>
        </p:nvSpPr>
        <p:spPr>
          <a:xfrm>
            <a:off x="5931775" y="4252913"/>
            <a:ext cx="3011435" cy="949047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492"/>
              </a:lnSpc>
              <a:buNone/>
            </a:pPr>
            <a:r>
              <a:rPr lang="en-US" sz="1993" dirty="0">
                <a:solidFill>
                  <a:srgbClr val="DAD8E9"/>
                </a:solidFill>
                <a:latin typeface="Prompt" pitchFamily="34" charset="0"/>
                <a:ea typeface="Prompt" pitchFamily="34" charset="-122"/>
                <a:cs typeface="Prompt" pitchFamily="34" charset="-120"/>
              </a:rPr>
              <a:t>Improved Assessment Methods</a:t>
            </a:r>
            <a:endParaRPr lang="en-US" sz="1993" dirty="0"/>
          </a:p>
        </p:txBody>
      </p:sp>
      <p:sp>
        <p:nvSpPr>
          <p:cNvPr id="12" name="Text 9"/>
          <p:cNvSpPr/>
          <p:nvPr/>
        </p:nvSpPr>
        <p:spPr>
          <a:xfrm>
            <a:off x="5931776" y="5135875"/>
            <a:ext cx="3213840" cy="226778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551"/>
              </a:lnSpc>
              <a:buNone/>
            </a:pPr>
            <a:r>
              <a:rPr lang="en-US" dirty="0">
                <a:solidFill>
                  <a:srgbClr val="DAD8E9"/>
                </a:solidFill>
                <a:latin typeface="Mukta" pitchFamily="34" charset="0"/>
                <a:ea typeface="Mukta" pitchFamily="34" charset="-122"/>
                <a:cs typeface="Mukta" pitchFamily="34" charset="-120"/>
              </a:rPr>
              <a:t>AI tools facilitate automated grading, providing instant feedback to students and freeing up teachers' time for more meaningful interactions.</a:t>
            </a:r>
            <a:endParaRPr lang="en-US" dirty="0"/>
          </a:p>
        </p:txBody>
      </p:sp>
      <p:sp>
        <p:nvSpPr>
          <p:cNvPr id="13" name="Shape 10"/>
          <p:cNvSpPr/>
          <p:nvPr/>
        </p:nvSpPr>
        <p:spPr>
          <a:xfrm>
            <a:off x="9145617" y="4183380"/>
            <a:ext cx="455533" cy="455533"/>
          </a:xfrm>
          <a:prstGeom prst="roundRect">
            <a:avLst>
              <a:gd name="adj" fmla="val 20005"/>
            </a:avLst>
          </a:prstGeom>
          <a:solidFill>
            <a:srgbClr val="542C49"/>
          </a:solidFill>
          <a:ln w="12621">
            <a:solidFill>
              <a:srgbClr val="643557"/>
            </a:solidFill>
            <a:prstDash val="solid"/>
          </a:ln>
        </p:spPr>
        <p:txBody>
          <a:bodyPr/>
          <a:lstStyle/>
          <a:p>
            <a:endParaRPr lang="en-ZA"/>
          </a:p>
        </p:txBody>
      </p:sp>
      <p:sp>
        <p:nvSpPr>
          <p:cNvPr id="14" name="Text 11"/>
          <p:cNvSpPr/>
          <p:nvPr/>
        </p:nvSpPr>
        <p:spPr>
          <a:xfrm flipH="1">
            <a:off x="9186527" y="4181299"/>
            <a:ext cx="373711" cy="223418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2990"/>
              </a:lnSpc>
              <a:buNone/>
            </a:pPr>
            <a:r>
              <a:rPr lang="en-US" sz="2392" dirty="0">
                <a:solidFill>
                  <a:srgbClr val="DAD8E9"/>
                </a:solidFill>
                <a:latin typeface="Prompt" pitchFamily="34" charset="0"/>
                <a:ea typeface="Prompt" pitchFamily="34" charset="-122"/>
                <a:cs typeface="Prompt" pitchFamily="34" charset="-120"/>
              </a:rPr>
              <a:t>3</a:t>
            </a:r>
            <a:endParaRPr lang="en-US" sz="2392" dirty="0"/>
          </a:p>
        </p:txBody>
      </p:sp>
      <p:sp>
        <p:nvSpPr>
          <p:cNvPr id="15" name="Text 12"/>
          <p:cNvSpPr/>
          <p:nvPr/>
        </p:nvSpPr>
        <p:spPr>
          <a:xfrm>
            <a:off x="9803556" y="4252913"/>
            <a:ext cx="2894676" cy="949047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492"/>
              </a:lnSpc>
              <a:buNone/>
            </a:pPr>
            <a:r>
              <a:rPr lang="en-US" sz="1993" dirty="0">
                <a:solidFill>
                  <a:srgbClr val="DAD8E9"/>
                </a:solidFill>
                <a:latin typeface="Prompt" pitchFamily="34" charset="0"/>
                <a:ea typeface="Prompt" pitchFamily="34" charset="-122"/>
                <a:cs typeface="Prompt" pitchFamily="34" charset="-120"/>
              </a:rPr>
              <a:t>Enhanced Administrative Tasks</a:t>
            </a:r>
            <a:endParaRPr lang="en-US" sz="1993" dirty="0"/>
          </a:p>
        </p:txBody>
      </p:sp>
      <p:sp>
        <p:nvSpPr>
          <p:cNvPr id="16" name="Text 13"/>
          <p:cNvSpPr/>
          <p:nvPr/>
        </p:nvSpPr>
        <p:spPr>
          <a:xfrm>
            <a:off x="9788124" y="5120117"/>
            <a:ext cx="3347430" cy="1943814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551"/>
              </a:lnSpc>
              <a:buNone/>
            </a:pPr>
            <a:r>
              <a:rPr lang="en-US" dirty="0">
                <a:solidFill>
                  <a:srgbClr val="DAD8E9"/>
                </a:solidFill>
                <a:latin typeface="Mukta" pitchFamily="34" charset="0"/>
                <a:ea typeface="Mukta" pitchFamily="34" charset="-122"/>
                <a:cs typeface="Mukta" pitchFamily="34" charset="-120"/>
              </a:rPr>
              <a:t>AI streamlines administrative tasks such as scheduling, record keeping, and data analysis, improving efficiency and accuracy.</a:t>
            </a:r>
            <a:endParaRPr lang="en-US" dirty="0"/>
          </a:p>
        </p:txBody>
      </p:sp>
      <p:pic>
        <p:nvPicPr>
          <p:cNvPr id="1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21193"/>
            <a:ext cx="14630400" cy="2531269"/>
          </a:xfrm>
          <a:prstGeom prst="rect">
            <a:avLst/>
          </a:prstGeom>
        </p:spPr>
      </p:pic>
      <p:sp>
        <p:nvSpPr>
          <p:cNvPr id="20" name="Rectangle: Rounded Corners 19">
            <a:hlinkClick r:id="rId5"/>
            <a:extLst>
              <a:ext uri="{FF2B5EF4-FFF2-40B4-BE49-F238E27FC236}">
                <a16:creationId xmlns:a16="http://schemas.microsoft.com/office/drawing/2014/main" id="{018BD49C-2BD5-8BA0-2C7C-DBDC54C75231}"/>
              </a:ext>
            </a:extLst>
          </p:cNvPr>
          <p:cNvSpPr/>
          <p:nvPr/>
        </p:nvSpPr>
        <p:spPr>
          <a:xfrm>
            <a:off x="1461159" y="7321263"/>
            <a:ext cx="3239038" cy="579358"/>
          </a:xfrm>
          <a:prstGeom prst="roundRect">
            <a:avLst/>
          </a:prstGeom>
          <a:solidFill>
            <a:srgbClr val="A95B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Photomath</a:t>
            </a:r>
            <a:endParaRPr lang="en-ZA" dirty="0"/>
          </a:p>
        </p:txBody>
      </p:sp>
      <p:sp>
        <p:nvSpPr>
          <p:cNvPr id="21" name="Rectangle: Rounded Corners 20">
            <a:hlinkClick r:id="rId6"/>
            <a:extLst>
              <a:ext uri="{FF2B5EF4-FFF2-40B4-BE49-F238E27FC236}">
                <a16:creationId xmlns:a16="http://schemas.microsoft.com/office/drawing/2014/main" id="{52A7E17B-6AE7-8B95-E9DA-07DE2C241AC2}"/>
              </a:ext>
            </a:extLst>
          </p:cNvPr>
          <p:cNvSpPr/>
          <p:nvPr/>
        </p:nvSpPr>
        <p:spPr>
          <a:xfrm>
            <a:off x="5931775" y="7321262"/>
            <a:ext cx="3239038" cy="579358"/>
          </a:xfrm>
          <a:prstGeom prst="roundRect">
            <a:avLst/>
          </a:prstGeom>
          <a:solidFill>
            <a:srgbClr val="A95B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Set a multiple choice test</a:t>
            </a:r>
            <a:endParaRPr lang="en-ZA" dirty="0"/>
          </a:p>
        </p:txBody>
      </p:sp>
      <p:sp>
        <p:nvSpPr>
          <p:cNvPr id="22" name="Rectangle: Rounded Corners 21">
            <a:hlinkClick r:id="rId7"/>
            <a:extLst>
              <a:ext uri="{FF2B5EF4-FFF2-40B4-BE49-F238E27FC236}">
                <a16:creationId xmlns:a16="http://schemas.microsoft.com/office/drawing/2014/main" id="{02A31A6D-50E0-A527-A225-1BCB3B4B90F6}"/>
              </a:ext>
            </a:extLst>
          </p:cNvPr>
          <p:cNvSpPr/>
          <p:nvPr/>
        </p:nvSpPr>
        <p:spPr>
          <a:xfrm>
            <a:off x="10347368" y="7260540"/>
            <a:ext cx="3239038" cy="579358"/>
          </a:xfrm>
          <a:prstGeom prst="roundRect">
            <a:avLst/>
          </a:prstGeom>
          <a:solidFill>
            <a:srgbClr val="A95B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Report comments</a:t>
            </a:r>
            <a:endParaRPr lang="en-ZA" dirty="0"/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4" name="Slide Zoom 23">
                <a:extLst>
                  <a:ext uri="{FF2B5EF4-FFF2-40B4-BE49-F238E27FC236}">
                    <a16:creationId xmlns:a16="http://schemas.microsoft.com/office/drawing/2014/main" id="{7C4AAB0C-77F2-0CF2-02CA-7D2B1404268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674571577"/>
                  </p:ext>
                </p:extLst>
              </p:nvPr>
            </p:nvGraphicFramePr>
            <p:xfrm>
              <a:off x="8824474" y="7321263"/>
              <a:ext cx="1029972" cy="563046"/>
            </p:xfrm>
            <a:graphic>
              <a:graphicData uri="http://schemas.microsoft.com/office/powerpoint/2016/slidezoom">
                <pslz:sldZm>
                  <pslz:sldZmObj sldId="297" cId="2896972885">
                    <pslz:zmPr id="{F8F274D5-98E7-4622-A629-38C251B1D2D2}" returnToParent="0" transitionDur="1000">
                      <p166:blipFill xmlns:p166="http://schemas.microsoft.com/office/powerpoint/2016/6/main">
                        <a:blip r:embed="rId8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029972" cy="563046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4" name="Slide Zoom 23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7C4AAB0C-77F2-0CF2-02CA-7D2B1404268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824474" y="7321263"/>
                <a:ext cx="1029972" cy="563046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6" name="Slide Zoom 25">
                <a:extLst>
                  <a:ext uri="{FF2B5EF4-FFF2-40B4-BE49-F238E27FC236}">
                    <a16:creationId xmlns:a16="http://schemas.microsoft.com/office/drawing/2014/main" id="{3AC72924-B3AC-B92F-0BB8-8FDE58D1466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915768813"/>
                  </p:ext>
                </p:extLst>
              </p:nvPr>
            </p:nvGraphicFramePr>
            <p:xfrm>
              <a:off x="4463357" y="7340013"/>
              <a:ext cx="967635" cy="544295"/>
            </p:xfrm>
            <a:graphic>
              <a:graphicData uri="http://schemas.microsoft.com/office/powerpoint/2016/slidezoom">
                <pslz:sldZm>
                  <pslz:sldZmObj sldId="287" cId="51655032">
                    <pslz:zmPr id="{4CA121EA-5CBE-402F-8656-EA47E195BFA9}" returnToParent="0" transitionDur="1000">
                      <p166:blipFill xmlns:p166="http://schemas.microsoft.com/office/powerpoint/2016/6/main">
                        <a:blip r:embed="rId11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967635" cy="544295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6" name="Slide Zoom 25">
                <a:hlinkClick r:id="rId12" action="ppaction://hlinksldjump"/>
                <a:extLst>
                  <a:ext uri="{FF2B5EF4-FFF2-40B4-BE49-F238E27FC236}">
                    <a16:creationId xmlns:a16="http://schemas.microsoft.com/office/drawing/2014/main" id="{3AC72924-B3AC-B92F-0BB8-8FDE58D1466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463357" y="7340013"/>
                <a:ext cx="967635" cy="544295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0" name="Slide Zoom 29">
                <a:extLst>
                  <a:ext uri="{FF2B5EF4-FFF2-40B4-BE49-F238E27FC236}">
                    <a16:creationId xmlns:a16="http://schemas.microsoft.com/office/drawing/2014/main" id="{65D98F4F-AE82-4A3A-399C-407B916C269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707059489"/>
                  </p:ext>
                </p:extLst>
              </p:nvPr>
            </p:nvGraphicFramePr>
            <p:xfrm>
              <a:off x="13168928" y="7278218"/>
              <a:ext cx="998542" cy="561680"/>
            </p:xfrm>
            <a:graphic>
              <a:graphicData uri="http://schemas.microsoft.com/office/powerpoint/2016/slidezoom">
                <pslz:sldZm>
                  <pslz:sldZmObj sldId="298" cId="3747189282">
                    <pslz:zmPr id="{F5357236-C65E-411D-B18A-EC1BB0887D67}" returnToParent="0" transitionDur="1000">
                      <p166:blipFill xmlns:p166="http://schemas.microsoft.com/office/powerpoint/2016/6/main">
                        <a:blip r:embed="rId1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998542" cy="56168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0" name="Slide Zoom 29">
                <a:hlinkClick r:id="rId15" action="ppaction://hlinksldjump"/>
                <a:extLst>
                  <a:ext uri="{FF2B5EF4-FFF2-40B4-BE49-F238E27FC236}">
                    <a16:creationId xmlns:a16="http://schemas.microsoft.com/office/drawing/2014/main" id="{65D98F4F-AE82-4A3A-399C-407B916C269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3168928" y="7278218"/>
                <a:ext cx="998542" cy="56168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4943621-8637-5FDA-6D5D-D1974B86F9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4822" y="1097259"/>
            <a:ext cx="7129515" cy="598174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A9E0478-7789-B299-2EEE-AD84180F50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007" y="522886"/>
            <a:ext cx="11796799" cy="6791375"/>
          </a:xfrm>
          <a:prstGeom prst="rect">
            <a:avLst/>
          </a:prstGeom>
        </p:spPr>
      </p:pic>
      <p:sp>
        <p:nvSpPr>
          <p:cNvPr id="4" name="Flowchart: Extract 3">
            <a:hlinkClick r:id="rId4" action="ppaction://hlinksldjump"/>
            <a:extLst>
              <a:ext uri="{FF2B5EF4-FFF2-40B4-BE49-F238E27FC236}">
                <a16:creationId xmlns:a16="http://schemas.microsoft.com/office/drawing/2014/main" id="{D8A20219-6F64-FBDA-BB7D-30E40302FFF1}"/>
              </a:ext>
            </a:extLst>
          </p:cNvPr>
          <p:cNvSpPr/>
          <p:nvPr/>
        </p:nvSpPr>
        <p:spPr>
          <a:xfrm rot="16200000" flipH="1">
            <a:off x="168007" y="7506615"/>
            <a:ext cx="640080" cy="391602"/>
          </a:xfrm>
          <a:prstGeom prst="flowChartExtra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5" name="Flowchart: Extract 4">
            <a:hlinkClick r:id="rId5"/>
            <a:extLst>
              <a:ext uri="{FF2B5EF4-FFF2-40B4-BE49-F238E27FC236}">
                <a16:creationId xmlns:a16="http://schemas.microsoft.com/office/drawing/2014/main" id="{4ABB9218-0C88-3040-C252-D082DE1A47A8}"/>
              </a:ext>
            </a:extLst>
          </p:cNvPr>
          <p:cNvSpPr/>
          <p:nvPr/>
        </p:nvSpPr>
        <p:spPr>
          <a:xfrm flipH="1">
            <a:off x="805768" y="7197429"/>
            <a:ext cx="640080" cy="391602"/>
          </a:xfrm>
          <a:prstGeom prst="flowChartExtra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665A638-DAD6-E4B4-FD7D-179585A490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87685" y="1243467"/>
            <a:ext cx="8548750" cy="6329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55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95117F3-DA5E-5F29-BE62-48E11A8A59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815" y="1161006"/>
            <a:ext cx="7083839" cy="63037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253FF0E-2180-C806-6381-0CA504FAE2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3907" y="1102223"/>
            <a:ext cx="6996164" cy="4938749"/>
          </a:xfrm>
          <a:prstGeom prst="rect">
            <a:avLst/>
          </a:prstGeom>
        </p:spPr>
      </p:pic>
      <p:sp>
        <p:nvSpPr>
          <p:cNvPr id="6" name="Flowchart: Extract 5">
            <a:hlinkClick r:id="rId4" action="ppaction://hlinksldjump"/>
            <a:extLst>
              <a:ext uri="{FF2B5EF4-FFF2-40B4-BE49-F238E27FC236}">
                <a16:creationId xmlns:a16="http://schemas.microsoft.com/office/drawing/2014/main" id="{C697F48A-DE26-ED3E-A938-25DBA4E1F5CB}"/>
              </a:ext>
            </a:extLst>
          </p:cNvPr>
          <p:cNvSpPr/>
          <p:nvPr/>
        </p:nvSpPr>
        <p:spPr>
          <a:xfrm rot="16200000" flipH="1">
            <a:off x="42111" y="7506615"/>
            <a:ext cx="640080" cy="391602"/>
          </a:xfrm>
          <a:prstGeom prst="flowChartExtra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7" name="Flowchart: Extract 6">
            <a:hlinkClick r:id="rId5"/>
            <a:extLst>
              <a:ext uri="{FF2B5EF4-FFF2-40B4-BE49-F238E27FC236}">
                <a16:creationId xmlns:a16="http://schemas.microsoft.com/office/drawing/2014/main" id="{D42FC928-3BC8-4E17-1C04-18D10DB1D0EC}"/>
              </a:ext>
            </a:extLst>
          </p:cNvPr>
          <p:cNvSpPr/>
          <p:nvPr/>
        </p:nvSpPr>
        <p:spPr>
          <a:xfrm flipH="1">
            <a:off x="557952" y="7310814"/>
            <a:ext cx="640080" cy="391602"/>
          </a:xfrm>
          <a:prstGeom prst="flowChartExtra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8969728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28BEFD-73F9-ED5A-BE20-95A07B397D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6151" y="327237"/>
            <a:ext cx="9680420" cy="7575126"/>
          </a:xfrm>
          <a:prstGeom prst="rect">
            <a:avLst/>
          </a:prstGeom>
        </p:spPr>
      </p:pic>
      <p:sp>
        <p:nvSpPr>
          <p:cNvPr id="4" name="Flowchart: Extract 3">
            <a:hlinkClick r:id="rId3" action="ppaction://hlinksldjump"/>
            <a:extLst>
              <a:ext uri="{FF2B5EF4-FFF2-40B4-BE49-F238E27FC236}">
                <a16:creationId xmlns:a16="http://schemas.microsoft.com/office/drawing/2014/main" id="{09F01AAB-3A99-8A95-7208-2FF3655D9EAA}"/>
              </a:ext>
            </a:extLst>
          </p:cNvPr>
          <p:cNvSpPr/>
          <p:nvPr/>
        </p:nvSpPr>
        <p:spPr>
          <a:xfrm rot="16200000" flipH="1">
            <a:off x="42111" y="7506615"/>
            <a:ext cx="640080" cy="391602"/>
          </a:xfrm>
          <a:prstGeom prst="flowChartExtra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5" name="Flowchart: Extract 4">
            <a:hlinkClick r:id="rId4"/>
            <a:extLst>
              <a:ext uri="{FF2B5EF4-FFF2-40B4-BE49-F238E27FC236}">
                <a16:creationId xmlns:a16="http://schemas.microsoft.com/office/drawing/2014/main" id="{C3CEC4D8-3B6A-685B-75B6-E32321327199}"/>
              </a:ext>
            </a:extLst>
          </p:cNvPr>
          <p:cNvSpPr/>
          <p:nvPr/>
        </p:nvSpPr>
        <p:spPr>
          <a:xfrm flipH="1">
            <a:off x="557952" y="7310814"/>
            <a:ext cx="640080" cy="391602"/>
          </a:xfrm>
          <a:prstGeom prst="flowChartExtra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7471892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-15240"/>
            <a:ext cx="14630400" cy="8229600"/>
          </a:xfrm>
          <a:prstGeom prst="rect">
            <a:avLst/>
          </a:prstGeom>
          <a:solidFill>
            <a:srgbClr val="0B0C23">
              <a:alpha val="75000"/>
            </a:srgbClr>
          </a:solidFill>
          <a:ln w="12621">
            <a:solidFill>
              <a:srgbClr val="FFFFFF">
                <a:alpha val="16000"/>
              </a:srgbClr>
            </a:solidFill>
            <a:prstDash val="solid"/>
          </a:ln>
        </p:spPr>
        <p:txBody>
          <a:bodyPr/>
          <a:lstStyle/>
          <a:p>
            <a:endParaRPr lang="en-ZA" dirty="0"/>
          </a:p>
        </p:txBody>
      </p:sp>
      <p:sp>
        <p:nvSpPr>
          <p:cNvPr id="4" name="Text 1"/>
          <p:cNvSpPr/>
          <p:nvPr/>
        </p:nvSpPr>
        <p:spPr>
          <a:xfrm>
            <a:off x="2356210" y="3088600"/>
            <a:ext cx="7399020" cy="632817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4983"/>
              </a:lnSpc>
              <a:buNone/>
            </a:pPr>
            <a:r>
              <a:rPr lang="en-US" sz="3986" dirty="0">
                <a:solidFill>
                  <a:srgbClr val="C6BFEE"/>
                </a:solidFill>
                <a:latin typeface="Prompt" pitchFamily="34" charset="0"/>
                <a:ea typeface="Prompt" pitchFamily="34" charset="-122"/>
                <a:cs typeface="Prompt" pitchFamily="34" charset="-120"/>
              </a:rPr>
              <a:t>Benefits of AI in Education</a:t>
            </a:r>
            <a:endParaRPr lang="en-US" sz="3986" dirty="0"/>
          </a:p>
        </p:txBody>
      </p:sp>
      <p:sp>
        <p:nvSpPr>
          <p:cNvPr id="5" name="Shape 2"/>
          <p:cNvSpPr/>
          <p:nvPr/>
        </p:nvSpPr>
        <p:spPr>
          <a:xfrm>
            <a:off x="537379" y="4045267"/>
            <a:ext cx="455533" cy="455533"/>
          </a:xfrm>
          <a:prstGeom prst="roundRect">
            <a:avLst>
              <a:gd name="adj" fmla="val 20005"/>
            </a:avLst>
          </a:prstGeom>
          <a:solidFill>
            <a:srgbClr val="542C49"/>
          </a:solidFill>
          <a:ln w="12621">
            <a:solidFill>
              <a:srgbClr val="643557"/>
            </a:solidFill>
            <a:prstDash val="solid"/>
          </a:ln>
        </p:spPr>
        <p:txBody>
          <a:bodyPr/>
          <a:lstStyle/>
          <a:p>
            <a:endParaRPr lang="en-ZA"/>
          </a:p>
        </p:txBody>
      </p:sp>
      <p:sp>
        <p:nvSpPr>
          <p:cNvPr id="6" name="Text 3"/>
          <p:cNvSpPr/>
          <p:nvPr/>
        </p:nvSpPr>
        <p:spPr>
          <a:xfrm flipH="1">
            <a:off x="174927" y="4083248"/>
            <a:ext cx="1191008" cy="379571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2990"/>
              </a:lnSpc>
              <a:buNone/>
            </a:pPr>
            <a:r>
              <a:rPr lang="en-US" sz="2392" dirty="0">
                <a:solidFill>
                  <a:srgbClr val="DAD8E9"/>
                </a:solidFill>
                <a:latin typeface="Prompt" pitchFamily="34" charset="0"/>
                <a:cs typeface="Prompt" pitchFamily="34" charset="-120"/>
              </a:rPr>
              <a:t>4</a:t>
            </a:r>
            <a:endParaRPr lang="en-US" sz="2392" dirty="0"/>
          </a:p>
        </p:txBody>
      </p:sp>
      <p:sp>
        <p:nvSpPr>
          <p:cNvPr id="7" name="Text 4"/>
          <p:cNvSpPr/>
          <p:nvPr/>
        </p:nvSpPr>
        <p:spPr>
          <a:xfrm>
            <a:off x="1217153" y="4114800"/>
            <a:ext cx="2598607" cy="632698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492"/>
              </a:lnSpc>
              <a:buNone/>
            </a:pPr>
            <a:r>
              <a:rPr lang="en-ZA" sz="1993" dirty="0">
                <a:solidFill>
                  <a:srgbClr val="DAD8E9"/>
                </a:solidFill>
                <a:latin typeface="Prompt" pitchFamily="34" charset="0"/>
                <a:cs typeface="Prompt" pitchFamily="34" charset="-120"/>
              </a:rPr>
              <a:t>Language Learning and Translation</a:t>
            </a:r>
            <a:endParaRPr lang="en-US" sz="1993" dirty="0">
              <a:solidFill>
                <a:srgbClr val="DAD8E9"/>
              </a:solidFill>
              <a:latin typeface="Prompt" pitchFamily="34" charset="0"/>
              <a:cs typeface="Prompt" pitchFamily="34" charset="-120"/>
            </a:endParaRPr>
          </a:p>
        </p:txBody>
      </p:sp>
      <p:sp>
        <p:nvSpPr>
          <p:cNvPr id="8" name="Text 5"/>
          <p:cNvSpPr/>
          <p:nvPr/>
        </p:nvSpPr>
        <p:spPr>
          <a:xfrm>
            <a:off x="1271348" y="4896437"/>
            <a:ext cx="2768778" cy="161984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551"/>
              </a:lnSpc>
              <a:buNone/>
            </a:pPr>
            <a:r>
              <a:rPr lang="en-US" sz="1595" dirty="0">
                <a:solidFill>
                  <a:srgbClr val="DAD8E9"/>
                </a:solidFill>
                <a:latin typeface="Mukta" pitchFamily="34" charset="0"/>
                <a:ea typeface="Mukta" pitchFamily="34" charset="-122"/>
                <a:cs typeface="Mukta" pitchFamily="34" charset="-120"/>
              </a:rPr>
              <a:t>AI </a:t>
            </a:r>
            <a:r>
              <a:rPr lang="en-US" sz="1595" dirty="0">
                <a:solidFill>
                  <a:srgbClr val="DAD8E9"/>
                </a:solidFill>
                <a:latin typeface="Mukta" pitchFamily="34" charset="0"/>
                <a:ea typeface="Mukta" pitchFamily="34" charset="-122"/>
              </a:rPr>
              <a:t>can break down language barriers and facilitate communication between learners from different linguistic backgrounds.</a:t>
            </a:r>
          </a:p>
        </p:txBody>
      </p:sp>
      <p:sp>
        <p:nvSpPr>
          <p:cNvPr id="9" name="Shape 6"/>
          <p:cNvSpPr/>
          <p:nvPr/>
        </p:nvSpPr>
        <p:spPr>
          <a:xfrm>
            <a:off x="4112945" y="4045267"/>
            <a:ext cx="455533" cy="455533"/>
          </a:xfrm>
          <a:prstGeom prst="roundRect">
            <a:avLst>
              <a:gd name="adj" fmla="val 20005"/>
            </a:avLst>
          </a:prstGeom>
          <a:solidFill>
            <a:srgbClr val="542C49"/>
          </a:solidFill>
          <a:ln w="12621">
            <a:solidFill>
              <a:srgbClr val="643557"/>
            </a:solidFill>
            <a:prstDash val="solid"/>
          </a:ln>
        </p:spPr>
        <p:txBody>
          <a:bodyPr/>
          <a:lstStyle/>
          <a:p>
            <a:endParaRPr lang="en-ZA"/>
          </a:p>
        </p:txBody>
      </p:sp>
      <p:sp>
        <p:nvSpPr>
          <p:cNvPr id="10" name="Text 7"/>
          <p:cNvSpPr/>
          <p:nvPr/>
        </p:nvSpPr>
        <p:spPr>
          <a:xfrm>
            <a:off x="4253082" y="4083248"/>
            <a:ext cx="175260" cy="379571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2990"/>
              </a:lnSpc>
              <a:buNone/>
            </a:pPr>
            <a:r>
              <a:rPr lang="en-US" sz="2392" dirty="0">
                <a:solidFill>
                  <a:srgbClr val="DAD8E9"/>
                </a:solidFill>
                <a:latin typeface="Prompt" pitchFamily="34" charset="0"/>
                <a:cs typeface="Prompt" pitchFamily="34" charset="-120"/>
              </a:rPr>
              <a:t>5</a:t>
            </a:r>
            <a:endParaRPr lang="en-US" sz="2392" dirty="0"/>
          </a:p>
        </p:txBody>
      </p:sp>
      <p:sp>
        <p:nvSpPr>
          <p:cNvPr id="11" name="Text 8"/>
          <p:cNvSpPr/>
          <p:nvPr/>
        </p:nvSpPr>
        <p:spPr>
          <a:xfrm>
            <a:off x="4770884" y="4114800"/>
            <a:ext cx="3011435" cy="949047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492"/>
              </a:lnSpc>
              <a:buNone/>
            </a:pPr>
            <a:r>
              <a:rPr lang="en-US" sz="1993" dirty="0">
                <a:solidFill>
                  <a:srgbClr val="DAD8E9"/>
                </a:solidFill>
                <a:latin typeface="Prompt" pitchFamily="34" charset="0"/>
                <a:ea typeface="Prompt" pitchFamily="34" charset="-122"/>
                <a:cs typeface="Prompt" pitchFamily="34" charset="-120"/>
              </a:rPr>
              <a:t>Teacher lesson plan and resource assistant</a:t>
            </a:r>
            <a:endParaRPr lang="en-US" sz="1993" dirty="0"/>
          </a:p>
        </p:txBody>
      </p:sp>
      <p:sp>
        <p:nvSpPr>
          <p:cNvPr id="12" name="Text 9"/>
          <p:cNvSpPr/>
          <p:nvPr/>
        </p:nvSpPr>
        <p:spPr>
          <a:xfrm>
            <a:off x="4770885" y="4997762"/>
            <a:ext cx="3213840" cy="226778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551"/>
              </a:lnSpc>
              <a:buNone/>
            </a:pPr>
            <a:r>
              <a:rPr lang="en-US" dirty="0">
                <a:solidFill>
                  <a:srgbClr val="DAD8E9"/>
                </a:solidFill>
                <a:latin typeface="Mukta" pitchFamily="34" charset="0"/>
                <a:ea typeface="Mukta" pitchFamily="34" charset="-122"/>
                <a:cs typeface="Mukta" pitchFamily="34" charset="-120"/>
              </a:rPr>
              <a:t>AI teacher tools can create lesson plans, flash cards role plays, assessment tools, games and more to make their classrooms more interactive in a flash! </a:t>
            </a:r>
            <a:endParaRPr lang="en-US" dirty="0"/>
          </a:p>
        </p:txBody>
      </p:sp>
      <p:sp>
        <p:nvSpPr>
          <p:cNvPr id="13" name="Shape 10"/>
          <p:cNvSpPr/>
          <p:nvPr/>
        </p:nvSpPr>
        <p:spPr>
          <a:xfrm>
            <a:off x="7984726" y="4045267"/>
            <a:ext cx="455533" cy="455533"/>
          </a:xfrm>
          <a:prstGeom prst="roundRect">
            <a:avLst>
              <a:gd name="adj" fmla="val 20005"/>
            </a:avLst>
          </a:prstGeom>
          <a:solidFill>
            <a:srgbClr val="542C49"/>
          </a:solidFill>
          <a:ln w="12621">
            <a:solidFill>
              <a:srgbClr val="643557"/>
            </a:solidFill>
            <a:prstDash val="solid"/>
          </a:ln>
        </p:spPr>
        <p:txBody>
          <a:bodyPr/>
          <a:lstStyle/>
          <a:p>
            <a:endParaRPr lang="en-ZA"/>
          </a:p>
        </p:txBody>
      </p:sp>
      <p:sp>
        <p:nvSpPr>
          <p:cNvPr id="14" name="Text 11"/>
          <p:cNvSpPr/>
          <p:nvPr/>
        </p:nvSpPr>
        <p:spPr>
          <a:xfrm flipH="1">
            <a:off x="8025636" y="4043186"/>
            <a:ext cx="373711" cy="223418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2990"/>
              </a:lnSpc>
              <a:buNone/>
            </a:pPr>
            <a:r>
              <a:rPr lang="en-US" sz="2392" dirty="0">
                <a:solidFill>
                  <a:srgbClr val="DAD8E9"/>
                </a:solidFill>
                <a:latin typeface="Prompt" pitchFamily="34" charset="0"/>
                <a:cs typeface="Prompt" pitchFamily="34" charset="-120"/>
              </a:rPr>
              <a:t>6</a:t>
            </a:r>
            <a:endParaRPr lang="en-US" sz="2392" dirty="0"/>
          </a:p>
        </p:txBody>
      </p:sp>
      <p:sp>
        <p:nvSpPr>
          <p:cNvPr id="15" name="Text 12"/>
          <p:cNvSpPr/>
          <p:nvPr/>
        </p:nvSpPr>
        <p:spPr>
          <a:xfrm>
            <a:off x="8642665" y="4114800"/>
            <a:ext cx="2894676" cy="949047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492"/>
              </a:lnSpc>
              <a:buNone/>
            </a:pPr>
            <a:r>
              <a:rPr lang="en-US" sz="1993" dirty="0">
                <a:solidFill>
                  <a:srgbClr val="DAD8E9"/>
                </a:solidFill>
                <a:latin typeface="Prompt" pitchFamily="34" charset="0"/>
                <a:ea typeface="Prompt" pitchFamily="34" charset="-122"/>
                <a:cs typeface="Prompt" pitchFamily="34" charset="-120"/>
              </a:rPr>
              <a:t>Create quick course material </a:t>
            </a:r>
            <a:endParaRPr lang="en-US" sz="1993" dirty="0"/>
          </a:p>
        </p:txBody>
      </p:sp>
      <p:sp>
        <p:nvSpPr>
          <p:cNvPr id="16" name="Text 13"/>
          <p:cNvSpPr/>
          <p:nvPr/>
        </p:nvSpPr>
        <p:spPr>
          <a:xfrm>
            <a:off x="8627233" y="4982004"/>
            <a:ext cx="3347430" cy="1943814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551"/>
              </a:lnSpc>
              <a:buNone/>
            </a:pPr>
            <a:r>
              <a:rPr lang="en-US" dirty="0">
                <a:solidFill>
                  <a:srgbClr val="DAD8E9"/>
                </a:solidFill>
                <a:latin typeface="Mukta" pitchFamily="34" charset="0"/>
                <a:ea typeface="Mukta" pitchFamily="34" charset="-122"/>
                <a:cs typeface="Mukta" pitchFamily="34" charset="-120"/>
              </a:rPr>
              <a:t>AI makes it possible to create learning material in a </a:t>
            </a:r>
            <a:r>
              <a:rPr lang="en-US" dirty="0" err="1">
                <a:solidFill>
                  <a:srgbClr val="DAD8E9"/>
                </a:solidFill>
                <a:latin typeface="Mukta" pitchFamily="34" charset="0"/>
                <a:ea typeface="Mukta" pitchFamily="34" charset="-122"/>
                <a:cs typeface="Mukta" pitchFamily="34" charset="-120"/>
              </a:rPr>
              <a:t>a</a:t>
            </a:r>
            <a:r>
              <a:rPr lang="en-US" dirty="0">
                <a:solidFill>
                  <a:srgbClr val="DAD8E9"/>
                </a:solidFill>
                <a:latin typeface="Mukta" pitchFamily="34" charset="0"/>
                <a:ea typeface="Mukta" pitchFamily="34" charset="-122"/>
                <a:cs typeface="Mukta" pitchFamily="34" charset="-120"/>
              </a:rPr>
              <a:t> flash and make it accessible to learners using </a:t>
            </a:r>
            <a:r>
              <a:rPr lang="en-US" dirty="0" err="1">
                <a:solidFill>
                  <a:srgbClr val="DAD8E9"/>
                </a:solidFill>
                <a:latin typeface="Mukta" pitchFamily="34" charset="0"/>
                <a:ea typeface="Mukta" pitchFamily="34" charset="-122"/>
                <a:cs typeface="Mukta" pitchFamily="34" charset="-120"/>
              </a:rPr>
              <a:t>mobiole</a:t>
            </a:r>
            <a:r>
              <a:rPr lang="en-US" dirty="0">
                <a:solidFill>
                  <a:srgbClr val="DAD8E9"/>
                </a:solidFill>
                <a:latin typeface="Mukta" pitchFamily="34" charset="0"/>
                <a:ea typeface="Mukta" pitchFamily="34" charset="-122"/>
                <a:cs typeface="Mukta" pitchFamily="34" charset="-120"/>
              </a:rPr>
              <a:t> devices. </a:t>
            </a:r>
            <a:endParaRPr lang="en-US" dirty="0"/>
          </a:p>
        </p:txBody>
      </p:sp>
      <p:pic>
        <p:nvPicPr>
          <p:cNvPr id="1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21193"/>
            <a:ext cx="14630400" cy="2531269"/>
          </a:xfrm>
          <a:prstGeom prst="rect">
            <a:avLst/>
          </a:prstGeom>
        </p:spPr>
      </p:pic>
      <p:sp>
        <p:nvSpPr>
          <p:cNvPr id="20" name="Rectangle: Rounded Corners 19">
            <a:hlinkClick r:id="rId5"/>
            <a:extLst>
              <a:ext uri="{FF2B5EF4-FFF2-40B4-BE49-F238E27FC236}">
                <a16:creationId xmlns:a16="http://schemas.microsoft.com/office/drawing/2014/main" id="{018BD49C-2BD5-8BA0-2C7C-DBDC54C75231}"/>
              </a:ext>
            </a:extLst>
          </p:cNvPr>
          <p:cNvSpPr/>
          <p:nvPr/>
        </p:nvSpPr>
        <p:spPr>
          <a:xfrm>
            <a:off x="622859" y="7209714"/>
            <a:ext cx="2415407" cy="579358"/>
          </a:xfrm>
          <a:prstGeom prst="roundRect">
            <a:avLst/>
          </a:prstGeom>
          <a:solidFill>
            <a:srgbClr val="A95B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dirty="0"/>
              <a:t>Duolingo</a:t>
            </a:r>
          </a:p>
        </p:txBody>
      </p:sp>
      <p:sp>
        <p:nvSpPr>
          <p:cNvPr id="21" name="Rectangle: Rounded Corners 20">
            <a:hlinkClick r:id="rId6"/>
            <a:extLst>
              <a:ext uri="{FF2B5EF4-FFF2-40B4-BE49-F238E27FC236}">
                <a16:creationId xmlns:a16="http://schemas.microsoft.com/office/drawing/2014/main" id="{52A7E17B-6AE7-8B95-E9DA-07DE2C241AC2}"/>
              </a:ext>
            </a:extLst>
          </p:cNvPr>
          <p:cNvSpPr/>
          <p:nvPr/>
        </p:nvSpPr>
        <p:spPr>
          <a:xfrm>
            <a:off x="4574175" y="7183149"/>
            <a:ext cx="2584482" cy="579358"/>
          </a:xfrm>
          <a:prstGeom prst="roundRect">
            <a:avLst/>
          </a:prstGeom>
          <a:solidFill>
            <a:srgbClr val="A95B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Eduaide.ai</a:t>
            </a:r>
            <a:endParaRPr lang="en-ZA" dirty="0"/>
          </a:p>
        </p:txBody>
      </p:sp>
      <p:sp>
        <p:nvSpPr>
          <p:cNvPr id="22" name="Rectangle: Rounded Corners 21">
            <a:hlinkClick r:id="rId7"/>
            <a:extLst>
              <a:ext uri="{FF2B5EF4-FFF2-40B4-BE49-F238E27FC236}">
                <a16:creationId xmlns:a16="http://schemas.microsoft.com/office/drawing/2014/main" id="{02A31A6D-50E0-A527-A225-1BCB3B4B90F6}"/>
              </a:ext>
            </a:extLst>
          </p:cNvPr>
          <p:cNvSpPr/>
          <p:nvPr/>
        </p:nvSpPr>
        <p:spPr>
          <a:xfrm>
            <a:off x="8381404" y="7159874"/>
            <a:ext cx="2123364" cy="579358"/>
          </a:xfrm>
          <a:prstGeom prst="roundRect">
            <a:avLst/>
          </a:prstGeom>
          <a:solidFill>
            <a:srgbClr val="A95B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Quick Excel course</a:t>
            </a:r>
            <a:endParaRPr lang="en-ZA" dirty="0"/>
          </a:p>
        </p:txBody>
      </p:sp>
      <p:sp>
        <p:nvSpPr>
          <p:cNvPr id="18" name="Rectangle: Rounded Corners 17">
            <a:hlinkClick r:id="rId8"/>
            <a:extLst>
              <a:ext uri="{FF2B5EF4-FFF2-40B4-BE49-F238E27FC236}">
                <a16:creationId xmlns:a16="http://schemas.microsoft.com/office/drawing/2014/main" id="{2B7CA46C-0F18-181D-4A79-5DB554FFD8D1}"/>
              </a:ext>
            </a:extLst>
          </p:cNvPr>
          <p:cNvSpPr/>
          <p:nvPr/>
        </p:nvSpPr>
        <p:spPr>
          <a:xfrm>
            <a:off x="11578437" y="7159874"/>
            <a:ext cx="1788838" cy="579358"/>
          </a:xfrm>
          <a:prstGeom prst="roundRect">
            <a:avLst/>
          </a:prstGeom>
          <a:solidFill>
            <a:srgbClr val="A95B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AI course</a:t>
            </a:r>
            <a:endParaRPr lang="en-ZA" dirty="0"/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5" name="Slide Zoom 24">
                <a:extLst>
                  <a:ext uri="{FF2B5EF4-FFF2-40B4-BE49-F238E27FC236}">
                    <a16:creationId xmlns:a16="http://schemas.microsoft.com/office/drawing/2014/main" id="{93E898E8-C275-135E-CE54-0D8903108EA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822506259"/>
                  </p:ext>
                </p:extLst>
              </p:nvPr>
            </p:nvGraphicFramePr>
            <p:xfrm>
              <a:off x="6939484" y="7209714"/>
              <a:ext cx="1029967" cy="593991"/>
            </p:xfrm>
            <a:graphic>
              <a:graphicData uri="http://schemas.microsoft.com/office/powerpoint/2016/slidezoom">
                <pslz:sldZm>
                  <pslz:sldZmObj sldId="289" cId="284221325">
                    <pslz:zmPr id="{A6AF0E7C-3121-4274-8479-130EFA75B10D}" returnToParent="0" transitionDur="1000">
                      <p166:blipFill xmlns:p166="http://schemas.microsoft.com/office/powerpoint/2016/6/main">
                        <a:blip r:embed="rId9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029967" cy="593991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5" name="Slide Zoom 24">
                <a:hlinkClick r:id="rId10" action="ppaction://hlinksldjump"/>
                <a:extLst>
                  <a:ext uri="{FF2B5EF4-FFF2-40B4-BE49-F238E27FC236}">
                    <a16:creationId xmlns:a16="http://schemas.microsoft.com/office/drawing/2014/main" id="{93E898E8-C275-135E-CE54-0D8903108EA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939484" y="7209714"/>
                <a:ext cx="1029967" cy="593991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7" name="Slide Zoom 26">
                <a:extLst>
                  <a:ext uri="{FF2B5EF4-FFF2-40B4-BE49-F238E27FC236}">
                    <a16:creationId xmlns:a16="http://schemas.microsoft.com/office/drawing/2014/main" id="{45B91BFD-10C8-E05B-2DD8-016B48CCC95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62910401"/>
                  </p:ext>
                </p:extLst>
              </p:nvPr>
            </p:nvGraphicFramePr>
            <p:xfrm>
              <a:off x="2796065" y="7224954"/>
              <a:ext cx="1029970" cy="579358"/>
            </p:xfrm>
            <a:graphic>
              <a:graphicData uri="http://schemas.microsoft.com/office/powerpoint/2016/slidezoom">
                <pslz:sldZm>
                  <pslz:sldZmObj sldId="288" cId="2781686242">
                    <pslz:zmPr id="{1659E8F0-0FE1-4904-BDB6-B991CFA06FF0}" returnToParent="0" transitionDur="1000">
                      <p166:blipFill xmlns:p166="http://schemas.microsoft.com/office/powerpoint/2016/6/main">
                        <a:blip r:embed="rId1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029970" cy="579358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7" name="Slide Zoom 26">
                <a:hlinkClick r:id="rId13" action="ppaction://hlinksldjump"/>
                <a:extLst>
                  <a:ext uri="{FF2B5EF4-FFF2-40B4-BE49-F238E27FC236}">
                    <a16:creationId xmlns:a16="http://schemas.microsoft.com/office/drawing/2014/main" id="{45B91BFD-10C8-E05B-2DD8-016B48CCC95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2796065" y="7224954"/>
                <a:ext cx="1029970" cy="579358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9" name="Slide Zoom 28">
                <a:extLst>
                  <a:ext uri="{FF2B5EF4-FFF2-40B4-BE49-F238E27FC236}">
                    <a16:creationId xmlns:a16="http://schemas.microsoft.com/office/drawing/2014/main" id="{2FE5DEB7-3EEB-1B0F-3405-77718CB19A2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828851039"/>
                  </p:ext>
                </p:extLst>
              </p:nvPr>
            </p:nvGraphicFramePr>
            <p:xfrm>
              <a:off x="10334760" y="7159874"/>
              <a:ext cx="1029970" cy="579358"/>
            </p:xfrm>
            <a:graphic>
              <a:graphicData uri="http://schemas.microsoft.com/office/powerpoint/2016/slidezoom">
                <pslz:sldZm>
                  <pslz:sldZmObj sldId="290" cId="2396731923">
                    <pslz:zmPr id="{B6BC5FE0-0D85-4265-9948-263C3FD925B0}" returnToParent="0" transitionDur="1000">
                      <p166:blipFill xmlns:p166="http://schemas.microsoft.com/office/powerpoint/2016/6/main">
                        <a:blip r:embed="rId1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029970" cy="579358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9" name="Slide Zoom 28">
                <a:hlinkClick r:id="rId16" action="ppaction://hlinksldjump"/>
                <a:extLst>
                  <a:ext uri="{FF2B5EF4-FFF2-40B4-BE49-F238E27FC236}">
                    <a16:creationId xmlns:a16="http://schemas.microsoft.com/office/drawing/2014/main" id="{2FE5DEB7-3EEB-1B0F-3405-77718CB19A2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0334760" y="7159874"/>
                <a:ext cx="1029970" cy="579358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1" name="Slide Zoom 30">
                <a:extLst>
                  <a:ext uri="{FF2B5EF4-FFF2-40B4-BE49-F238E27FC236}">
                    <a16:creationId xmlns:a16="http://schemas.microsoft.com/office/drawing/2014/main" id="{5D993176-3933-3E98-6D04-DC9C723B59C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819999133"/>
                  </p:ext>
                </p:extLst>
              </p:nvPr>
            </p:nvGraphicFramePr>
            <p:xfrm>
              <a:off x="13188480" y="7158117"/>
              <a:ext cx="1029967" cy="579357"/>
            </p:xfrm>
            <a:graphic>
              <a:graphicData uri="http://schemas.microsoft.com/office/powerpoint/2016/slidezoom">
                <pslz:sldZm>
                  <pslz:sldZmObj sldId="272" cId="798660100">
                    <pslz:zmPr id="{1B7BEA90-05F0-4103-99F0-5ED139A682E6}" returnToParent="0" transitionDur="1000">
                      <p166:blipFill xmlns:p166="http://schemas.microsoft.com/office/powerpoint/2016/6/main">
                        <a:blip r:embed="rId18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029967" cy="579357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1" name="Slide Zoom 30">
                <a:hlinkClick r:id="rId19" action="ppaction://hlinksldjump"/>
                <a:extLst>
                  <a:ext uri="{FF2B5EF4-FFF2-40B4-BE49-F238E27FC236}">
                    <a16:creationId xmlns:a16="http://schemas.microsoft.com/office/drawing/2014/main" id="{5D993176-3933-3E98-6D04-DC9C723B59C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13188480" y="7158117"/>
                <a:ext cx="1029967" cy="579357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951946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B0C23">
              <a:alpha val="75000"/>
            </a:srgbClr>
          </a:solidFill>
          <a:ln w="13811">
            <a:solidFill>
              <a:srgbClr val="FFFFFF">
                <a:alpha val="16000"/>
              </a:srgbClr>
            </a:solidFill>
            <a:prstDash val="solid"/>
          </a:ln>
        </p:spPr>
        <p:txBody>
          <a:bodyPr/>
          <a:lstStyle/>
          <a:p>
            <a:endParaRPr lang="en-ZA"/>
          </a:p>
        </p:txBody>
      </p:sp>
      <p:sp>
        <p:nvSpPr>
          <p:cNvPr id="4" name="Text 1"/>
          <p:cNvSpPr/>
          <p:nvPr/>
        </p:nvSpPr>
        <p:spPr>
          <a:xfrm>
            <a:off x="788123" y="1009055"/>
            <a:ext cx="5332690" cy="833199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6561"/>
              </a:lnSpc>
              <a:buNone/>
            </a:pPr>
            <a:r>
              <a:rPr lang="en-US" sz="5249" dirty="0">
                <a:solidFill>
                  <a:srgbClr val="C6BFEE"/>
                </a:solidFill>
                <a:latin typeface="Prompt" pitchFamily="34" charset="0"/>
                <a:ea typeface="Prompt" pitchFamily="34" charset="-122"/>
                <a:cs typeface="Prompt" pitchFamily="34" charset="-120"/>
              </a:rPr>
              <a:t>AI in Education</a:t>
            </a:r>
            <a:endParaRPr lang="en-US" sz="5249" dirty="0"/>
          </a:p>
        </p:txBody>
      </p:sp>
      <p:sp>
        <p:nvSpPr>
          <p:cNvPr id="5" name="Text 2"/>
          <p:cNvSpPr/>
          <p:nvPr/>
        </p:nvSpPr>
        <p:spPr>
          <a:xfrm>
            <a:off x="736607" y="2390536"/>
            <a:ext cx="6739579" cy="71080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99"/>
              </a:lnSpc>
              <a:buNone/>
            </a:pPr>
            <a:r>
              <a:rPr lang="en-US" sz="3600" dirty="0">
                <a:solidFill>
                  <a:srgbClr val="DAD8E9"/>
                </a:solidFill>
                <a:latin typeface="Mukta" pitchFamily="34" charset="0"/>
                <a:ea typeface="Mukta" pitchFamily="34" charset="-122"/>
                <a:cs typeface="Mukta" pitchFamily="34" charset="-120"/>
              </a:rPr>
              <a:t>Discover the transformative power of AI in education, its benefits, challenges, successful implementations, and future trends.</a:t>
            </a:r>
            <a:endParaRPr lang="en-US" sz="3600" dirty="0"/>
          </a:p>
        </p:txBody>
      </p:sp>
      <p:sp>
        <p:nvSpPr>
          <p:cNvPr id="6" name="Text 3"/>
          <p:cNvSpPr/>
          <p:nvPr/>
        </p:nvSpPr>
        <p:spPr>
          <a:xfrm>
            <a:off x="833200" y="4974886"/>
            <a:ext cx="7477601" cy="106620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99"/>
              </a:lnSpc>
              <a:buNone/>
            </a:pPr>
            <a:r>
              <a:rPr lang="en-US" sz="2000" b="1" dirty="0">
                <a:solidFill>
                  <a:srgbClr val="FFFFFF"/>
                </a:solidFill>
                <a:latin typeface="Mukta" pitchFamily="34" charset="0"/>
                <a:ea typeface="Mukta" pitchFamily="34" charset="-122"/>
                <a:cs typeface="Mukta" pitchFamily="34" charset="-120"/>
              </a:rPr>
              <a:t>Memory Dizha &amp;</a:t>
            </a:r>
            <a:r>
              <a:rPr lang="en-US" sz="2000" dirty="0">
                <a:solidFill>
                  <a:srgbClr val="DAD8E9"/>
                </a:solidFill>
                <a:latin typeface="Mukta" pitchFamily="34" charset="0"/>
                <a:ea typeface="Mukta" pitchFamily="34" charset="-122"/>
                <a:cs typeface="Mukta" pitchFamily="34" charset="-120"/>
              </a:rPr>
              <a:t>
</a:t>
            </a:r>
            <a:r>
              <a:rPr lang="en-US" sz="2000" b="1" dirty="0">
                <a:solidFill>
                  <a:srgbClr val="FFFFFF"/>
                </a:solidFill>
                <a:latin typeface="Mukta" pitchFamily="34" charset="0"/>
                <a:ea typeface="Mukta" pitchFamily="34" charset="-122"/>
                <a:cs typeface="Mukta" pitchFamily="34" charset="-120"/>
              </a:rPr>
              <a:t>Maggie Verster</a:t>
            </a:r>
            <a:endParaRPr lang="en-US" sz="200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pic>
        <p:nvPicPr>
          <p:cNvPr id="8" name="Image 2" descr="preencoded.png">
            <a:hlinkClick r:id="rId5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42153" y="7589520"/>
            <a:ext cx="2296807" cy="548640"/>
          </a:xfrm>
          <a:prstGeom prst="rect">
            <a:avLst/>
          </a:prstGeom>
        </p:spPr>
      </p:pic>
      <p:sp>
        <p:nvSpPr>
          <p:cNvPr id="10" name="Rectangle: Rounded Corners 9">
            <a:hlinkClick r:id="rId7"/>
            <a:extLst>
              <a:ext uri="{FF2B5EF4-FFF2-40B4-BE49-F238E27FC236}">
                <a16:creationId xmlns:a16="http://schemas.microsoft.com/office/drawing/2014/main" id="{E2E0DAF7-8BE7-CBCF-C7FB-1597EE726B60}"/>
              </a:ext>
            </a:extLst>
          </p:cNvPr>
          <p:cNvSpPr/>
          <p:nvPr/>
        </p:nvSpPr>
        <p:spPr>
          <a:xfrm>
            <a:off x="867358" y="6641187"/>
            <a:ext cx="3239038" cy="579358"/>
          </a:xfrm>
          <a:prstGeom prst="roundRect">
            <a:avLst/>
          </a:prstGeom>
          <a:solidFill>
            <a:srgbClr val="A95B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ChatGPT- Create our workshop</a:t>
            </a:r>
            <a:endParaRPr lang="en-ZA" dirty="0"/>
          </a:p>
        </p:txBody>
      </p:sp>
      <p:sp>
        <p:nvSpPr>
          <p:cNvPr id="11" name="Rectangle: Rounded Corners 10">
            <a:hlinkClick r:id="rId8"/>
            <a:extLst>
              <a:ext uri="{FF2B5EF4-FFF2-40B4-BE49-F238E27FC236}">
                <a16:creationId xmlns:a16="http://schemas.microsoft.com/office/drawing/2014/main" id="{CB6C610D-3E7A-30EE-5D29-75437DFDEF13}"/>
              </a:ext>
            </a:extLst>
          </p:cNvPr>
          <p:cNvSpPr/>
          <p:nvPr/>
        </p:nvSpPr>
        <p:spPr>
          <a:xfrm>
            <a:off x="4858551" y="6641187"/>
            <a:ext cx="3239038" cy="579358"/>
          </a:xfrm>
          <a:prstGeom prst="roundRect">
            <a:avLst/>
          </a:prstGeom>
          <a:solidFill>
            <a:srgbClr val="A95B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Gamma- Create a slideshow</a:t>
            </a:r>
            <a:endParaRPr lang="en-ZA" dirty="0"/>
          </a:p>
        </p:txBody>
      </p:sp>
      <p:sp>
        <p:nvSpPr>
          <p:cNvPr id="12" name="TextBox 11">
            <a:hlinkClick r:id="rId9"/>
            <a:extLst>
              <a:ext uri="{FF2B5EF4-FFF2-40B4-BE49-F238E27FC236}">
                <a16:creationId xmlns:a16="http://schemas.microsoft.com/office/drawing/2014/main" id="{42A1B361-88A5-EFBE-392E-3C90A3A72514}"/>
              </a:ext>
            </a:extLst>
          </p:cNvPr>
          <p:cNvSpPr txBox="1"/>
          <p:nvPr/>
        </p:nvSpPr>
        <p:spPr>
          <a:xfrm>
            <a:off x="3222667" y="4905292"/>
            <a:ext cx="5088134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ZA" sz="5400" dirty="0">
                <a:solidFill>
                  <a:schemeClr val="bg1"/>
                </a:solidFill>
                <a:hlinkClick r:id="rId10"/>
              </a:rPr>
              <a:t>bit.ly/</a:t>
            </a:r>
            <a:r>
              <a:rPr lang="en-ZA" sz="5400" dirty="0" err="1">
                <a:hlinkClick r:id="rId10"/>
              </a:rPr>
              <a:t>adaptordai</a:t>
            </a:r>
            <a:r>
              <a:rPr lang="en-ZA" sz="5400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2050" name="Picture 2" descr="Preview of your QR Code">
            <a:extLst>
              <a:ext uri="{FF2B5EF4-FFF2-40B4-BE49-F238E27FC236}">
                <a16:creationId xmlns:a16="http://schemas.microsoft.com/office/drawing/2014/main" id="{EC70039C-575B-B5D4-2BE2-AAA3C3B4A8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4403" y="5132070"/>
            <a:ext cx="2095500" cy="209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BB667A2-4BDD-3A86-B831-B9F074B276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133" y="238096"/>
            <a:ext cx="13254134" cy="7753407"/>
          </a:xfrm>
          <a:prstGeom prst="rect">
            <a:avLst/>
          </a:prstGeom>
        </p:spPr>
      </p:pic>
      <p:sp>
        <p:nvSpPr>
          <p:cNvPr id="6" name="Flowchart: Extract 5">
            <a:hlinkClick r:id="rId4" action="ppaction://hlinksldjump"/>
            <a:extLst>
              <a:ext uri="{FF2B5EF4-FFF2-40B4-BE49-F238E27FC236}">
                <a16:creationId xmlns:a16="http://schemas.microsoft.com/office/drawing/2014/main" id="{3064ACAB-7F04-E6CF-EB7F-19019B2B7329}"/>
              </a:ext>
            </a:extLst>
          </p:cNvPr>
          <p:cNvSpPr/>
          <p:nvPr/>
        </p:nvSpPr>
        <p:spPr>
          <a:xfrm rot="16200000" flipH="1">
            <a:off x="168007" y="7506615"/>
            <a:ext cx="640080" cy="391602"/>
          </a:xfrm>
          <a:prstGeom prst="flowChartExtra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7" name="Flowchart: Extract 6">
            <a:hlinkClick r:id="rId5"/>
            <a:extLst>
              <a:ext uri="{FF2B5EF4-FFF2-40B4-BE49-F238E27FC236}">
                <a16:creationId xmlns:a16="http://schemas.microsoft.com/office/drawing/2014/main" id="{0D85A768-09C1-4305-C3C6-FB87FECCB478}"/>
              </a:ext>
            </a:extLst>
          </p:cNvPr>
          <p:cNvSpPr/>
          <p:nvPr/>
        </p:nvSpPr>
        <p:spPr>
          <a:xfrm flipH="1">
            <a:off x="805768" y="7197429"/>
            <a:ext cx="640080" cy="391602"/>
          </a:xfrm>
          <a:prstGeom prst="flowChartExtra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7816862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CD31EA-ED18-3B31-A7B5-F15BCA7297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6313" y="191900"/>
            <a:ext cx="12725493" cy="7739119"/>
          </a:xfrm>
          <a:prstGeom prst="rect">
            <a:avLst/>
          </a:prstGeom>
        </p:spPr>
      </p:pic>
      <p:sp>
        <p:nvSpPr>
          <p:cNvPr id="4" name="Flowchart: Extract 3">
            <a:hlinkClick r:id="rId3" action="ppaction://hlinksldjump"/>
            <a:extLst>
              <a:ext uri="{FF2B5EF4-FFF2-40B4-BE49-F238E27FC236}">
                <a16:creationId xmlns:a16="http://schemas.microsoft.com/office/drawing/2014/main" id="{B5274145-DD59-1338-F33D-3247AE93BD67}"/>
              </a:ext>
            </a:extLst>
          </p:cNvPr>
          <p:cNvSpPr/>
          <p:nvPr/>
        </p:nvSpPr>
        <p:spPr>
          <a:xfrm rot="16200000" flipH="1">
            <a:off x="38467" y="7506615"/>
            <a:ext cx="640080" cy="391602"/>
          </a:xfrm>
          <a:prstGeom prst="flowChartExtra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5" name="Flowchart: Extract 4">
            <a:hlinkClick r:id="rId4"/>
            <a:extLst>
              <a:ext uri="{FF2B5EF4-FFF2-40B4-BE49-F238E27FC236}">
                <a16:creationId xmlns:a16="http://schemas.microsoft.com/office/drawing/2014/main" id="{BDF72C53-1957-5B86-1047-0CE2078D7A4B}"/>
              </a:ext>
            </a:extLst>
          </p:cNvPr>
          <p:cNvSpPr/>
          <p:nvPr/>
        </p:nvSpPr>
        <p:spPr>
          <a:xfrm flipH="1">
            <a:off x="554308" y="7310814"/>
            <a:ext cx="640080" cy="391602"/>
          </a:xfrm>
          <a:prstGeom prst="flowChartExtra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842213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063CF60-0E93-272C-9415-F2B37AAE0B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4922" y="822937"/>
            <a:ext cx="12168276" cy="6248446"/>
          </a:xfrm>
          <a:prstGeom prst="rect">
            <a:avLst/>
          </a:prstGeom>
        </p:spPr>
      </p:pic>
      <p:sp>
        <p:nvSpPr>
          <p:cNvPr id="4" name="Flowchart: Extract 3">
            <a:hlinkClick r:id="rId4" action="ppaction://hlinksldjump"/>
            <a:extLst>
              <a:ext uri="{FF2B5EF4-FFF2-40B4-BE49-F238E27FC236}">
                <a16:creationId xmlns:a16="http://schemas.microsoft.com/office/drawing/2014/main" id="{3B96AD70-FD0A-D98F-CDE8-077AB8D0940A}"/>
              </a:ext>
            </a:extLst>
          </p:cNvPr>
          <p:cNvSpPr/>
          <p:nvPr/>
        </p:nvSpPr>
        <p:spPr>
          <a:xfrm rot="16200000" flipH="1">
            <a:off x="38467" y="7506615"/>
            <a:ext cx="640080" cy="391602"/>
          </a:xfrm>
          <a:prstGeom prst="flowChartExtra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5" name="Flowchart: Extract 4">
            <a:hlinkClick r:id="rId5"/>
            <a:extLst>
              <a:ext uri="{FF2B5EF4-FFF2-40B4-BE49-F238E27FC236}">
                <a16:creationId xmlns:a16="http://schemas.microsoft.com/office/drawing/2014/main" id="{993909A4-B7ED-FAEA-A8EC-9D83024739AE}"/>
              </a:ext>
            </a:extLst>
          </p:cNvPr>
          <p:cNvSpPr/>
          <p:nvPr/>
        </p:nvSpPr>
        <p:spPr>
          <a:xfrm flipH="1">
            <a:off x="554308" y="7310814"/>
            <a:ext cx="640080" cy="391602"/>
          </a:xfrm>
          <a:prstGeom prst="flowChartExtra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6" name="Flowchart: Extract 5">
            <a:hlinkClick r:id="rId6" action="ppaction://hlinksldjump"/>
            <a:extLst>
              <a:ext uri="{FF2B5EF4-FFF2-40B4-BE49-F238E27FC236}">
                <a16:creationId xmlns:a16="http://schemas.microsoft.com/office/drawing/2014/main" id="{EC7CA9C8-02B3-9009-74D1-E74B0BAD2A53}"/>
              </a:ext>
            </a:extLst>
          </p:cNvPr>
          <p:cNvSpPr/>
          <p:nvPr/>
        </p:nvSpPr>
        <p:spPr>
          <a:xfrm rot="5400000">
            <a:off x="1070149" y="7506615"/>
            <a:ext cx="640080" cy="391602"/>
          </a:xfrm>
          <a:prstGeom prst="flowChartExtra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3967319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2"/>
            <a:extLst>
              <a:ext uri="{FF2B5EF4-FFF2-40B4-BE49-F238E27FC236}">
                <a16:creationId xmlns:a16="http://schemas.microsoft.com/office/drawing/2014/main" id="{D97A998D-566E-CE5E-AE05-752EFBDEB4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728" y="242859"/>
            <a:ext cx="12896944" cy="7743882"/>
          </a:xfrm>
          <a:prstGeom prst="rect">
            <a:avLst/>
          </a:prstGeom>
        </p:spPr>
      </p:pic>
      <p:sp>
        <p:nvSpPr>
          <p:cNvPr id="2" name="Flowchart: Extract 1">
            <a:hlinkClick r:id="rId4" action="ppaction://hlinksldjump"/>
            <a:extLst>
              <a:ext uri="{FF2B5EF4-FFF2-40B4-BE49-F238E27FC236}">
                <a16:creationId xmlns:a16="http://schemas.microsoft.com/office/drawing/2014/main" id="{65405DEB-0385-4E7D-637B-8EA0455938DB}"/>
              </a:ext>
            </a:extLst>
          </p:cNvPr>
          <p:cNvSpPr/>
          <p:nvPr/>
        </p:nvSpPr>
        <p:spPr>
          <a:xfrm rot="16200000" flipH="1">
            <a:off x="168007" y="7506615"/>
            <a:ext cx="640080" cy="391602"/>
          </a:xfrm>
          <a:prstGeom prst="flowChartExtra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4" name="Flowchart: Extract 3">
            <a:hlinkClick r:id="rId5"/>
            <a:extLst>
              <a:ext uri="{FF2B5EF4-FFF2-40B4-BE49-F238E27FC236}">
                <a16:creationId xmlns:a16="http://schemas.microsoft.com/office/drawing/2014/main" id="{14404407-7A0A-08BC-8E9E-77C4EF726DCD}"/>
              </a:ext>
            </a:extLst>
          </p:cNvPr>
          <p:cNvSpPr/>
          <p:nvPr/>
        </p:nvSpPr>
        <p:spPr>
          <a:xfrm flipH="1">
            <a:off x="805768" y="7197429"/>
            <a:ext cx="640080" cy="391602"/>
          </a:xfrm>
          <a:prstGeom prst="flowChartExtra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2927324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6C7E515-63D5-C173-B8C9-A1583A5C14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137" y="380223"/>
            <a:ext cx="11895152" cy="7570362"/>
          </a:xfrm>
          <a:prstGeom prst="rect">
            <a:avLst/>
          </a:prstGeom>
        </p:spPr>
      </p:pic>
      <p:sp>
        <p:nvSpPr>
          <p:cNvPr id="2" name="Flowchart: Extract 1">
            <a:hlinkClick r:id="rId3" action="ppaction://hlinksldjump"/>
            <a:extLst>
              <a:ext uri="{FF2B5EF4-FFF2-40B4-BE49-F238E27FC236}">
                <a16:creationId xmlns:a16="http://schemas.microsoft.com/office/drawing/2014/main" id="{33DDA560-3D6D-D4D9-1FF8-CD53118A87A2}"/>
              </a:ext>
            </a:extLst>
          </p:cNvPr>
          <p:cNvSpPr/>
          <p:nvPr/>
        </p:nvSpPr>
        <p:spPr>
          <a:xfrm rot="16200000" flipH="1">
            <a:off x="38467" y="7506615"/>
            <a:ext cx="640080" cy="391602"/>
          </a:xfrm>
          <a:prstGeom prst="flowChartExtra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4" name="Flowchart: Extract 3">
            <a:hlinkClick r:id="rId4"/>
            <a:extLst>
              <a:ext uri="{FF2B5EF4-FFF2-40B4-BE49-F238E27FC236}">
                <a16:creationId xmlns:a16="http://schemas.microsoft.com/office/drawing/2014/main" id="{DD991FBA-0972-D697-1D9B-9BB89DE376C6}"/>
              </a:ext>
            </a:extLst>
          </p:cNvPr>
          <p:cNvSpPr/>
          <p:nvPr/>
        </p:nvSpPr>
        <p:spPr>
          <a:xfrm flipH="1">
            <a:off x="554308" y="7310814"/>
            <a:ext cx="640080" cy="391602"/>
          </a:xfrm>
          <a:prstGeom prst="flowChartExtra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5" name="Rectangle: Rounded Corners 4">
            <a:hlinkClick r:id="rId5"/>
            <a:extLst>
              <a:ext uri="{FF2B5EF4-FFF2-40B4-BE49-F238E27FC236}">
                <a16:creationId xmlns:a16="http://schemas.microsoft.com/office/drawing/2014/main" id="{9D2CF68F-579B-D627-ED29-6EBB268F83E3}"/>
              </a:ext>
            </a:extLst>
          </p:cNvPr>
          <p:cNvSpPr/>
          <p:nvPr/>
        </p:nvSpPr>
        <p:spPr>
          <a:xfrm>
            <a:off x="6441586" y="2289467"/>
            <a:ext cx="2467014" cy="579358"/>
          </a:xfrm>
          <a:prstGeom prst="roundRect">
            <a:avLst/>
          </a:prstGeom>
          <a:solidFill>
            <a:srgbClr val="A95B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AI in education course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7986601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62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19050"/>
            <a:ext cx="14630400" cy="8145780"/>
          </a:xfrm>
          <a:prstGeom prst="rect">
            <a:avLst/>
          </a:prstGeom>
          <a:solidFill>
            <a:srgbClr val="0B0C23">
              <a:alpha val="75000"/>
            </a:srgbClr>
          </a:solidFill>
          <a:ln w="13692">
            <a:solidFill>
              <a:srgbClr val="FFFFFF">
                <a:alpha val="16000"/>
              </a:srgbClr>
            </a:solidFill>
            <a:prstDash val="solid"/>
          </a:ln>
        </p:spPr>
        <p:txBody>
          <a:bodyPr/>
          <a:lstStyle/>
          <a:p>
            <a:endParaRPr lang="en-ZA"/>
          </a:p>
        </p:txBody>
      </p:sp>
      <p:sp>
        <p:nvSpPr>
          <p:cNvPr id="4" name="Text 1"/>
          <p:cNvSpPr/>
          <p:nvPr/>
        </p:nvSpPr>
        <p:spPr>
          <a:xfrm>
            <a:off x="822484" y="604361"/>
            <a:ext cx="7978616" cy="2056328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5398"/>
              </a:lnSpc>
              <a:buNone/>
            </a:pPr>
            <a:r>
              <a:rPr lang="en-US" sz="4318" dirty="0">
                <a:solidFill>
                  <a:srgbClr val="C6BFEE"/>
                </a:solidFill>
                <a:latin typeface="Prompt" pitchFamily="34" charset="0"/>
                <a:ea typeface="Prompt" pitchFamily="34" charset="-122"/>
                <a:cs typeface="Prompt" pitchFamily="34" charset="-120"/>
              </a:rPr>
              <a:t>Challenges of Implementing AI in Education</a:t>
            </a:r>
            <a:endParaRPr lang="en-US" sz="4318" dirty="0"/>
          </a:p>
        </p:txBody>
      </p:sp>
      <p:sp>
        <p:nvSpPr>
          <p:cNvPr id="5" name="Shape 2"/>
          <p:cNvSpPr/>
          <p:nvPr/>
        </p:nvSpPr>
        <p:spPr>
          <a:xfrm>
            <a:off x="174784" y="1725273"/>
            <a:ext cx="493514" cy="493514"/>
          </a:xfrm>
          <a:prstGeom prst="roundRect">
            <a:avLst>
              <a:gd name="adj" fmla="val 20002"/>
            </a:avLst>
          </a:prstGeom>
          <a:solidFill>
            <a:srgbClr val="542C49"/>
          </a:solidFill>
          <a:ln w="13692">
            <a:solidFill>
              <a:srgbClr val="643557"/>
            </a:solidFill>
            <a:prstDash val="solid"/>
          </a:ln>
        </p:spPr>
        <p:txBody>
          <a:bodyPr/>
          <a:lstStyle/>
          <a:p>
            <a:endParaRPr lang="en-ZA"/>
          </a:p>
        </p:txBody>
      </p:sp>
      <p:sp>
        <p:nvSpPr>
          <p:cNvPr id="6" name="Text 3"/>
          <p:cNvSpPr/>
          <p:nvPr/>
        </p:nvSpPr>
        <p:spPr>
          <a:xfrm>
            <a:off x="360521" y="1766350"/>
            <a:ext cx="121920" cy="411361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3239"/>
              </a:lnSpc>
              <a:buNone/>
            </a:pPr>
            <a:r>
              <a:rPr lang="en-US" sz="2591" dirty="0">
                <a:solidFill>
                  <a:srgbClr val="DAD8E9"/>
                </a:solidFill>
                <a:latin typeface="Prompt" pitchFamily="34" charset="0"/>
                <a:ea typeface="Prompt" pitchFamily="34" charset="-122"/>
                <a:cs typeface="Prompt" pitchFamily="34" charset="-120"/>
              </a:rPr>
              <a:t>1</a:t>
            </a:r>
            <a:endParaRPr lang="en-US" sz="2591" dirty="0"/>
          </a:p>
        </p:txBody>
      </p:sp>
      <p:sp>
        <p:nvSpPr>
          <p:cNvPr id="7" name="Text 4"/>
          <p:cNvSpPr/>
          <p:nvPr/>
        </p:nvSpPr>
        <p:spPr>
          <a:xfrm>
            <a:off x="887611" y="1800640"/>
            <a:ext cx="2927033" cy="685324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699"/>
              </a:lnSpc>
              <a:buNone/>
            </a:pPr>
            <a:r>
              <a:rPr lang="en-US" sz="2159" dirty="0">
                <a:solidFill>
                  <a:srgbClr val="DAD8E9"/>
                </a:solidFill>
                <a:latin typeface="Prompt" pitchFamily="34" charset="0"/>
                <a:ea typeface="Prompt" pitchFamily="34" charset="-122"/>
                <a:cs typeface="Prompt" pitchFamily="34" charset="-120"/>
              </a:rPr>
              <a:t>Privacy and Security Concerns</a:t>
            </a:r>
            <a:endParaRPr lang="en-US" sz="2159" dirty="0"/>
          </a:p>
        </p:txBody>
      </p:sp>
      <p:sp>
        <p:nvSpPr>
          <p:cNvPr id="8" name="Text 5"/>
          <p:cNvSpPr/>
          <p:nvPr/>
        </p:nvSpPr>
        <p:spPr>
          <a:xfrm>
            <a:off x="887611" y="2705277"/>
            <a:ext cx="2927033" cy="1403509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64"/>
              </a:lnSpc>
              <a:buNone/>
            </a:pPr>
            <a:r>
              <a:rPr lang="en-US" sz="1727" dirty="0">
                <a:solidFill>
                  <a:srgbClr val="DAD8E9"/>
                </a:solidFill>
                <a:latin typeface="Mukta" pitchFamily="34" charset="0"/>
                <a:ea typeface="Mukta" pitchFamily="34" charset="-122"/>
                <a:cs typeface="Mukta" pitchFamily="34" charset="-120"/>
              </a:rPr>
              <a:t>AI's use of personal data raises concerns about privacy, data protection, and ensuring ethical use of student information.</a:t>
            </a:r>
            <a:endParaRPr lang="en-US" sz="1727" dirty="0"/>
          </a:p>
        </p:txBody>
      </p:sp>
      <p:sp>
        <p:nvSpPr>
          <p:cNvPr id="9" name="Shape 6"/>
          <p:cNvSpPr/>
          <p:nvPr/>
        </p:nvSpPr>
        <p:spPr>
          <a:xfrm>
            <a:off x="4033957" y="1725273"/>
            <a:ext cx="493514" cy="493514"/>
          </a:xfrm>
          <a:prstGeom prst="roundRect">
            <a:avLst>
              <a:gd name="adj" fmla="val 20002"/>
            </a:avLst>
          </a:prstGeom>
          <a:solidFill>
            <a:srgbClr val="542C49"/>
          </a:solidFill>
          <a:ln w="13692">
            <a:solidFill>
              <a:srgbClr val="643557"/>
            </a:solidFill>
            <a:prstDash val="solid"/>
          </a:ln>
        </p:spPr>
        <p:txBody>
          <a:bodyPr/>
          <a:lstStyle/>
          <a:p>
            <a:endParaRPr lang="en-ZA"/>
          </a:p>
        </p:txBody>
      </p:sp>
      <p:sp>
        <p:nvSpPr>
          <p:cNvPr id="10" name="Text 7"/>
          <p:cNvSpPr/>
          <p:nvPr/>
        </p:nvSpPr>
        <p:spPr>
          <a:xfrm>
            <a:off x="4185404" y="1766350"/>
            <a:ext cx="190500" cy="411361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3239"/>
              </a:lnSpc>
              <a:buNone/>
            </a:pPr>
            <a:r>
              <a:rPr lang="en-US" sz="2591" dirty="0">
                <a:solidFill>
                  <a:srgbClr val="DAD8E9"/>
                </a:solidFill>
                <a:latin typeface="Prompt" pitchFamily="34" charset="0"/>
                <a:ea typeface="Prompt" pitchFamily="34" charset="-122"/>
                <a:cs typeface="Prompt" pitchFamily="34" charset="-120"/>
              </a:rPr>
              <a:t>2</a:t>
            </a:r>
            <a:endParaRPr lang="en-US" sz="2591" dirty="0"/>
          </a:p>
        </p:txBody>
      </p:sp>
      <p:sp>
        <p:nvSpPr>
          <p:cNvPr id="11" name="Text 8"/>
          <p:cNvSpPr/>
          <p:nvPr/>
        </p:nvSpPr>
        <p:spPr>
          <a:xfrm>
            <a:off x="4746784" y="1800640"/>
            <a:ext cx="2927033" cy="685324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699"/>
              </a:lnSpc>
              <a:buNone/>
            </a:pPr>
            <a:r>
              <a:rPr lang="en-US" sz="2159" dirty="0">
                <a:solidFill>
                  <a:srgbClr val="DAD8E9"/>
                </a:solidFill>
                <a:latin typeface="Prompt" pitchFamily="34" charset="0"/>
                <a:ea typeface="Prompt" pitchFamily="34" charset="-122"/>
                <a:cs typeface="Prompt" pitchFamily="34" charset="-120"/>
              </a:rPr>
              <a:t>Ethical Considerations</a:t>
            </a:r>
            <a:endParaRPr lang="en-US" sz="2159" dirty="0"/>
          </a:p>
        </p:txBody>
      </p:sp>
      <p:sp>
        <p:nvSpPr>
          <p:cNvPr id="12" name="Text 9"/>
          <p:cNvSpPr/>
          <p:nvPr/>
        </p:nvSpPr>
        <p:spPr>
          <a:xfrm>
            <a:off x="4746784" y="2705277"/>
            <a:ext cx="2927033" cy="1754386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64"/>
              </a:lnSpc>
              <a:buNone/>
            </a:pPr>
            <a:r>
              <a:rPr lang="en-US" sz="1727" dirty="0">
                <a:solidFill>
                  <a:srgbClr val="DAD8E9"/>
                </a:solidFill>
                <a:latin typeface="Mukta" pitchFamily="34" charset="0"/>
                <a:ea typeface="Mukta" pitchFamily="34" charset="-122"/>
                <a:cs typeface="Mukta" pitchFamily="34" charset="-120"/>
              </a:rPr>
              <a:t>AI decisions, such as grading or recommending courses, must be fair, transparent, and free from bias, requiring careful regulation and oversight.</a:t>
            </a:r>
            <a:endParaRPr lang="en-US" sz="1727" dirty="0"/>
          </a:p>
        </p:txBody>
      </p:sp>
      <p:sp>
        <p:nvSpPr>
          <p:cNvPr id="13" name="Shape 10"/>
          <p:cNvSpPr/>
          <p:nvPr/>
        </p:nvSpPr>
        <p:spPr>
          <a:xfrm>
            <a:off x="174784" y="6148286"/>
            <a:ext cx="493514" cy="493514"/>
          </a:xfrm>
          <a:prstGeom prst="roundRect">
            <a:avLst>
              <a:gd name="adj" fmla="val 20002"/>
            </a:avLst>
          </a:prstGeom>
          <a:solidFill>
            <a:srgbClr val="542C49"/>
          </a:solidFill>
          <a:ln w="13692">
            <a:solidFill>
              <a:srgbClr val="643557"/>
            </a:solidFill>
            <a:prstDash val="solid"/>
          </a:ln>
        </p:spPr>
        <p:txBody>
          <a:bodyPr/>
          <a:lstStyle/>
          <a:p>
            <a:endParaRPr lang="en-ZA"/>
          </a:p>
        </p:txBody>
      </p:sp>
      <p:sp>
        <p:nvSpPr>
          <p:cNvPr id="14" name="Text 11"/>
          <p:cNvSpPr/>
          <p:nvPr/>
        </p:nvSpPr>
        <p:spPr>
          <a:xfrm>
            <a:off x="326231" y="6189362"/>
            <a:ext cx="190500" cy="411361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3239"/>
              </a:lnSpc>
              <a:buNone/>
            </a:pPr>
            <a:r>
              <a:rPr lang="en-US" sz="2591" dirty="0">
                <a:solidFill>
                  <a:srgbClr val="DAD8E9"/>
                </a:solidFill>
                <a:latin typeface="Prompt" pitchFamily="34" charset="0"/>
                <a:ea typeface="Prompt" pitchFamily="34" charset="-122"/>
                <a:cs typeface="Prompt" pitchFamily="34" charset="-120"/>
              </a:rPr>
              <a:t>3</a:t>
            </a:r>
            <a:endParaRPr lang="en-US" sz="2591" dirty="0"/>
          </a:p>
        </p:txBody>
      </p:sp>
      <p:sp>
        <p:nvSpPr>
          <p:cNvPr id="15" name="Text 12"/>
          <p:cNvSpPr/>
          <p:nvPr/>
        </p:nvSpPr>
        <p:spPr>
          <a:xfrm>
            <a:off x="887611" y="6223652"/>
            <a:ext cx="3977640" cy="34266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699"/>
              </a:lnSpc>
              <a:buNone/>
            </a:pPr>
            <a:r>
              <a:rPr lang="en-US" sz="2159" dirty="0">
                <a:solidFill>
                  <a:srgbClr val="DAD8E9"/>
                </a:solidFill>
                <a:latin typeface="Prompt" pitchFamily="34" charset="0"/>
                <a:ea typeface="Prompt" pitchFamily="34" charset="-122"/>
                <a:cs typeface="Prompt" pitchFamily="34" charset="-120"/>
              </a:rPr>
              <a:t>Teacher Training and Support</a:t>
            </a:r>
            <a:endParaRPr lang="en-US" sz="2159" dirty="0"/>
          </a:p>
        </p:txBody>
      </p:sp>
      <p:sp>
        <p:nvSpPr>
          <p:cNvPr id="16" name="Text 13"/>
          <p:cNvSpPr/>
          <p:nvPr/>
        </p:nvSpPr>
        <p:spPr>
          <a:xfrm>
            <a:off x="887611" y="6785627"/>
            <a:ext cx="6786205" cy="701754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64"/>
              </a:lnSpc>
              <a:buNone/>
            </a:pPr>
            <a:r>
              <a:rPr lang="en-US" sz="1727" dirty="0">
                <a:solidFill>
                  <a:srgbClr val="DAD8E9"/>
                </a:solidFill>
                <a:latin typeface="Mukta" pitchFamily="34" charset="0"/>
                <a:ea typeface="Mukta" pitchFamily="34" charset="-122"/>
                <a:cs typeface="Mukta" pitchFamily="34" charset="-120"/>
              </a:rPr>
              <a:t>Implementing AI effectively requires providing teachers with the training and support needed to understand and utilize these technologies.</a:t>
            </a:r>
            <a:endParaRPr lang="en-US" sz="1727" dirty="0"/>
          </a:p>
        </p:txBody>
      </p:sp>
      <p:pic>
        <p:nvPicPr>
          <p:cNvPr id="1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pic>
        <p:nvPicPr>
          <p:cNvPr id="18" name="Image 2" descr="preencoded.png">
            <a:hlinkClick r:id="rId5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42153" y="7589520"/>
            <a:ext cx="2296807" cy="548640"/>
          </a:xfrm>
          <a:prstGeom prst="rect">
            <a:avLst/>
          </a:prstGeom>
        </p:spPr>
      </p:pic>
      <p:sp>
        <p:nvSpPr>
          <p:cNvPr id="19" name="Shape 0">
            <a:extLst>
              <a:ext uri="{FF2B5EF4-FFF2-40B4-BE49-F238E27FC236}">
                <a16:creationId xmlns:a16="http://schemas.microsoft.com/office/drawing/2014/main" id="{84AD366E-7A71-D1C6-248A-9C7A46090EB5}"/>
              </a:ext>
            </a:extLst>
          </p:cNvPr>
          <p:cNvSpPr/>
          <p:nvPr/>
        </p:nvSpPr>
        <p:spPr>
          <a:xfrm>
            <a:off x="0" y="-95534"/>
            <a:ext cx="14630400" cy="8306084"/>
          </a:xfrm>
          <a:prstGeom prst="rect">
            <a:avLst/>
          </a:prstGeom>
          <a:solidFill>
            <a:srgbClr val="0B0C23">
              <a:alpha val="75000"/>
            </a:srgbClr>
          </a:solidFill>
          <a:ln w="13692">
            <a:solidFill>
              <a:srgbClr val="FFFFFF">
                <a:alpha val="16000"/>
              </a:srgbClr>
            </a:solidFill>
            <a:prstDash val="solid"/>
          </a:ln>
        </p:spPr>
        <p:txBody>
          <a:bodyPr/>
          <a:lstStyle/>
          <a:p>
            <a:endParaRPr lang="en-ZA" dirty="0"/>
          </a:p>
        </p:txBody>
      </p:sp>
      <p:sp>
        <p:nvSpPr>
          <p:cNvPr id="20" name="Text 1">
            <a:extLst>
              <a:ext uri="{FF2B5EF4-FFF2-40B4-BE49-F238E27FC236}">
                <a16:creationId xmlns:a16="http://schemas.microsoft.com/office/drawing/2014/main" id="{7E954D42-2A66-D737-AA3C-7497C1A5F025}"/>
              </a:ext>
            </a:extLst>
          </p:cNvPr>
          <p:cNvSpPr/>
          <p:nvPr/>
        </p:nvSpPr>
        <p:spPr>
          <a:xfrm>
            <a:off x="582692" y="501167"/>
            <a:ext cx="7978616" cy="2056328"/>
          </a:xfrm>
          <a:prstGeom prst="rect">
            <a:avLst/>
          </a:prstGeom>
          <a:solidFill>
            <a:srgbClr val="0B0C21"/>
          </a:solidFill>
          <a:ln/>
        </p:spPr>
        <p:txBody>
          <a:bodyPr wrap="square" rtlCol="0" anchor="t"/>
          <a:lstStyle/>
          <a:p>
            <a:pPr marL="0" indent="0">
              <a:lnSpc>
                <a:spcPts val="5398"/>
              </a:lnSpc>
              <a:buNone/>
            </a:pPr>
            <a:r>
              <a:rPr lang="en-US" sz="4318" dirty="0">
                <a:solidFill>
                  <a:srgbClr val="C6BFEE"/>
                </a:solidFill>
                <a:latin typeface="Prompt" pitchFamily="34" charset="0"/>
                <a:ea typeface="Prompt" pitchFamily="34" charset="-122"/>
                <a:cs typeface="Prompt" pitchFamily="34" charset="-120"/>
              </a:rPr>
              <a:t>The elephant in the room</a:t>
            </a:r>
            <a:endParaRPr lang="en-US" sz="4318" dirty="0"/>
          </a:p>
        </p:txBody>
      </p:sp>
      <p:sp>
        <p:nvSpPr>
          <p:cNvPr id="21" name="Shape 2">
            <a:extLst>
              <a:ext uri="{FF2B5EF4-FFF2-40B4-BE49-F238E27FC236}">
                <a16:creationId xmlns:a16="http://schemas.microsoft.com/office/drawing/2014/main" id="{C99FC34E-CFA7-8E91-E6E6-72427EF9D0BE}"/>
              </a:ext>
            </a:extLst>
          </p:cNvPr>
          <p:cNvSpPr/>
          <p:nvPr/>
        </p:nvSpPr>
        <p:spPr>
          <a:xfrm>
            <a:off x="174784" y="1633833"/>
            <a:ext cx="493514" cy="493514"/>
          </a:xfrm>
          <a:prstGeom prst="roundRect">
            <a:avLst>
              <a:gd name="adj" fmla="val 20002"/>
            </a:avLst>
          </a:prstGeom>
          <a:solidFill>
            <a:srgbClr val="542C49"/>
          </a:solidFill>
          <a:ln w="13692">
            <a:solidFill>
              <a:srgbClr val="643557"/>
            </a:solidFill>
            <a:prstDash val="solid"/>
          </a:ln>
        </p:spPr>
        <p:txBody>
          <a:bodyPr/>
          <a:lstStyle/>
          <a:p>
            <a:endParaRPr lang="en-ZA"/>
          </a:p>
        </p:txBody>
      </p:sp>
      <p:sp>
        <p:nvSpPr>
          <p:cNvPr id="22" name="Text 3">
            <a:extLst>
              <a:ext uri="{FF2B5EF4-FFF2-40B4-BE49-F238E27FC236}">
                <a16:creationId xmlns:a16="http://schemas.microsoft.com/office/drawing/2014/main" id="{E9A83F6D-D0AA-F7EB-66E1-58D00A86D46A}"/>
              </a:ext>
            </a:extLst>
          </p:cNvPr>
          <p:cNvSpPr/>
          <p:nvPr/>
        </p:nvSpPr>
        <p:spPr>
          <a:xfrm>
            <a:off x="360521" y="1674910"/>
            <a:ext cx="121920" cy="411361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3239"/>
              </a:lnSpc>
              <a:buNone/>
            </a:pPr>
            <a:r>
              <a:rPr lang="en-US" sz="2591" dirty="0">
                <a:solidFill>
                  <a:srgbClr val="DAD8E9"/>
                </a:solidFill>
                <a:latin typeface="Prompt" pitchFamily="34" charset="0"/>
                <a:ea typeface="Prompt" pitchFamily="34" charset="-122"/>
                <a:cs typeface="Prompt" pitchFamily="34" charset="-120"/>
              </a:rPr>
              <a:t>1</a:t>
            </a:r>
            <a:endParaRPr lang="en-US" sz="2591" dirty="0"/>
          </a:p>
        </p:txBody>
      </p:sp>
      <p:sp>
        <p:nvSpPr>
          <p:cNvPr id="23" name="Text 4">
            <a:extLst>
              <a:ext uri="{FF2B5EF4-FFF2-40B4-BE49-F238E27FC236}">
                <a16:creationId xmlns:a16="http://schemas.microsoft.com/office/drawing/2014/main" id="{FB46B84F-9A50-BFD7-FDF6-FDBBE238906B}"/>
              </a:ext>
            </a:extLst>
          </p:cNvPr>
          <p:cNvSpPr/>
          <p:nvPr/>
        </p:nvSpPr>
        <p:spPr>
          <a:xfrm>
            <a:off x="887611" y="1709200"/>
            <a:ext cx="2927033" cy="685324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699"/>
              </a:lnSpc>
              <a:buNone/>
            </a:pPr>
            <a:r>
              <a:rPr lang="en-US" sz="2159" dirty="0">
                <a:solidFill>
                  <a:srgbClr val="DAD8E9"/>
                </a:solidFill>
                <a:latin typeface="Prompt" pitchFamily="34" charset="0"/>
                <a:cs typeface="Prompt" pitchFamily="34" charset="-120"/>
              </a:rPr>
              <a:t>Learners not critically learning  </a:t>
            </a:r>
            <a:endParaRPr lang="en-US" sz="2159" dirty="0"/>
          </a:p>
        </p:txBody>
      </p:sp>
      <p:sp>
        <p:nvSpPr>
          <p:cNvPr id="24" name="Text 5">
            <a:extLst>
              <a:ext uri="{FF2B5EF4-FFF2-40B4-BE49-F238E27FC236}">
                <a16:creationId xmlns:a16="http://schemas.microsoft.com/office/drawing/2014/main" id="{3AE75B8B-1A96-B8C7-3AB5-5A19A4BA8185}"/>
              </a:ext>
            </a:extLst>
          </p:cNvPr>
          <p:cNvSpPr/>
          <p:nvPr/>
        </p:nvSpPr>
        <p:spPr>
          <a:xfrm>
            <a:off x="887611" y="2613837"/>
            <a:ext cx="2927033" cy="2045671"/>
          </a:xfrm>
          <a:prstGeom prst="rect">
            <a:avLst/>
          </a:prstGeom>
          <a:solidFill>
            <a:srgbClr val="0B0C21"/>
          </a:solidFill>
          <a:ln/>
        </p:spPr>
        <p:txBody>
          <a:bodyPr wrap="square" rtlCol="0" anchor="t"/>
          <a:lstStyle/>
          <a:p>
            <a:pPr marL="0" indent="0">
              <a:lnSpc>
                <a:spcPts val="2764"/>
              </a:lnSpc>
              <a:buNone/>
            </a:pPr>
            <a:r>
              <a:rPr lang="en-US" sz="1727" dirty="0">
                <a:solidFill>
                  <a:srgbClr val="DAD8E9"/>
                </a:solidFill>
                <a:latin typeface="Mukta" pitchFamily="34" charset="0"/>
                <a:ea typeface="Mukta" pitchFamily="34" charset="-122"/>
                <a:cs typeface="Mukta" pitchFamily="34" charset="-120"/>
              </a:rPr>
              <a:t>What do w e do if our learners just copy and paste AI generated content for essays, </a:t>
            </a:r>
            <a:r>
              <a:rPr lang="en-US" sz="1727" dirty="0" err="1">
                <a:solidFill>
                  <a:srgbClr val="DAD8E9"/>
                </a:solidFill>
                <a:latin typeface="Mukta" pitchFamily="34" charset="0"/>
                <a:ea typeface="Mukta" pitchFamily="34" charset="-122"/>
                <a:cs typeface="Mukta" pitchFamily="34" charset="-120"/>
              </a:rPr>
              <a:t>maths</a:t>
            </a:r>
            <a:r>
              <a:rPr lang="en-US" sz="1727" dirty="0">
                <a:solidFill>
                  <a:srgbClr val="DAD8E9"/>
                </a:solidFill>
                <a:latin typeface="Mukta" pitchFamily="34" charset="0"/>
                <a:ea typeface="Mukta" pitchFamily="34" charset="-122"/>
                <a:cs typeface="Mukta" pitchFamily="34" charset="-120"/>
              </a:rPr>
              <a:t>, assignments? </a:t>
            </a:r>
          </a:p>
          <a:p>
            <a:pPr marL="0" indent="0">
              <a:lnSpc>
                <a:spcPts val="2764"/>
              </a:lnSpc>
              <a:buNone/>
            </a:pPr>
            <a:r>
              <a:rPr lang="en-US" sz="1727" dirty="0">
                <a:solidFill>
                  <a:srgbClr val="DAD8E9"/>
                </a:solidFill>
                <a:latin typeface="Mukta" pitchFamily="34" charset="0"/>
                <a:ea typeface="Mukta" pitchFamily="34" charset="-122"/>
                <a:cs typeface="Mukta" pitchFamily="34" charset="-120"/>
              </a:rPr>
              <a:t> </a:t>
            </a:r>
            <a:br>
              <a:rPr lang="en-US" sz="1727" dirty="0">
                <a:solidFill>
                  <a:srgbClr val="DAD8E9"/>
                </a:solidFill>
                <a:latin typeface="Mukta" pitchFamily="34" charset="0"/>
                <a:ea typeface="Mukta" pitchFamily="34" charset="-122"/>
                <a:cs typeface="Mukta" pitchFamily="34" charset="-120"/>
              </a:rPr>
            </a:br>
            <a:br>
              <a:rPr lang="en-US" sz="1727" dirty="0">
                <a:solidFill>
                  <a:srgbClr val="DAD8E9"/>
                </a:solidFill>
                <a:latin typeface="Mukta" pitchFamily="34" charset="0"/>
                <a:ea typeface="Mukta" pitchFamily="34" charset="-122"/>
                <a:cs typeface="Mukta" pitchFamily="34" charset="-120"/>
              </a:rPr>
            </a:br>
            <a:br>
              <a:rPr lang="en-US" sz="1727" dirty="0">
                <a:solidFill>
                  <a:srgbClr val="DAD8E9"/>
                </a:solidFill>
                <a:latin typeface="Mukta" pitchFamily="34" charset="0"/>
                <a:ea typeface="Mukta" pitchFamily="34" charset="-122"/>
                <a:cs typeface="Mukta" pitchFamily="34" charset="-120"/>
              </a:rPr>
            </a:br>
            <a:endParaRPr lang="en-US" sz="1727" dirty="0"/>
          </a:p>
        </p:txBody>
      </p:sp>
      <p:sp>
        <p:nvSpPr>
          <p:cNvPr id="25" name="Shape 6">
            <a:extLst>
              <a:ext uri="{FF2B5EF4-FFF2-40B4-BE49-F238E27FC236}">
                <a16:creationId xmlns:a16="http://schemas.microsoft.com/office/drawing/2014/main" id="{7687AC77-C640-F381-7DBB-153E3F54A956}"/>
              </a:ext>
            </a:extLst>
          </p:cNvPr>
          <p:cNvSpPr/>
          <p:nvPr/>
        </p:nvSpPr>
        <p:spPr>
          <a:xfrm>
            <a:off x="4033957" y="1633833"/>
            <a:ext cx="493514" cy="493514"/>
          </a:xfrm>
          <a:prstGeom prst="roundRect">
            <a:avLst>
              <a:gd name="adj" fmla="val 20002"/>
            </a:avLst>
          </a:prstGeom>
          <a:solidFill>
            <a:srgbClr val="542C49"/>
          </a:solidFill>
          <a:ln w="13692">
            <a:solidFill>
              <a:srgbClr val="643557"/>
            </a:solidFill>
            <a:prstDash val="solid"/>
          </a:ln>
        </p:spPr>
        <p:txBody>
          <a:bodyPr/>
          <a:lstStyle/>
          <a:p>
            <a:endParaRPr lang="en-ZA"/>
          </a:p>
        </p:txBody>
      </p:sp>
      <p:sp>
        <p:nvSpPr>
          <p:cNvPr id="26" name="Text 7">
            <a:extLst>
              <a:ext uri="{FF2B5EF4-FFF2-40B4-BE49-F238E27FC236}">
                <a16:creationId xmlns:a16="http://schemas.microsoft.com/office/drawing/2014/main" id="{1CEDC608-DE78-3CB3-5BFC-3C7EB491FCB6}"/>
              </a:ext>
            </a:extLst>
          </p:cNvPr>
          <p:cNvSpPr/>
          <p:nvPr/>
        </p:nvSpPr>
        <p:spPr>
          <a:xfrm>
            <a:off x="4185404" y="1674910"/>
            <a:ext cx="190500" cy="411361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3239"/>
              </a:lnSpc>
              <a:buNone/>
            </a:pPr>
            <a:r>
              <a:rPr lang="en-US" sz="2591" dirty="0">
                <a:solidFill>
                  <a:srgbClr val="DAD8E9"/>
                </a:solidFill>
                <a:latin typeface="Prompt" pitchFamily="34" charset="0"/>
                <a:ea typeface="Prompt" pitchFamily="34" charset="-122"/>
                <a:cs typeface="Prompt" pitchFamily="34" charset="-120"/>
              </a:rPr>
              <a:t>2</a:t>
            </a:r>
            <a:endParaRPr lang="en-US" sz="2591" dirty="0"/>
          </a:p>
        </p:txBody>
      </p:sp>
      <p:sp>
        <p:nvSpPr>
          <p:cNvPr id="27" name="Text 8">
            <a:extLst>
              <a:ext uri="{FF2B5EF4-FFF2-40B4-BE49-F238E27FC236}">
                <a16:creationId xmlns:a16="http://schemas.microsoft.com/office/drawing/2014/main" id="{1FC49F71-F731-A1D7-4024-5F1638B78B52}"/>
              </a:ext>
            </a:extLst>
          </p:cNvPr>
          <p:cNvSpPr/>
          <p:nvPr/>
        </p:nvSpPr>
        <p:spPr>
          <a:xfrm>
            <a:off x="4746784" y="1709200"/>
            <a:ext cx="2927033" cy="685324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699"/>
              </a:lnSpc>
              <a:buNone/>
            </a:pPr>
            <a:r>
              <a:rPr lang="en-US" sz="2159" dirty="0">
                <a:solidFill>
                  <a:srgbClr val="DAD8E9"/>
                </a:solidFill>
                <a:latin typeface="Prompt" pitchFamily="34" charset="0"/>
                <a:ea typeface="Prompt" pitchFamily="34" charset="-122"/>
                <a:cs typeface="Prompt" pitchFamily="34" charset="-120"/>
              </a:rPr>
              <a:t>AI scanners </a:t>
            </a:r>
            <a:endParaRPr lang="en-US" sz="2159" dirty="0"/>
          </a:p>
        </p:txBody>
      </p:sp>
      <p:sp>
        <p:nvSpPr>
          <p:cNvPr id="28" name="Text 9">
            <a:extLst>
              <a:ext uri="{FF2B5EF4-FFF2-40B4-BE49-F238E27FC236}">
                <a16:creationId xmlns:a16="http://schemas.microsoft.com/office/drawing/2014/main" id="{4C2AC870-D706-FDA6-B384-F440C03EB526}"/>
              </a:ext>
            </a:extLst>
          </p:cNvPr>
          <p:cNvSpPr/>
          <p:nvPr/>
        </p:nvSpPr>
        <p:spPr>
          <a:xfrm>
            <a:off x="4746784" y="2261412"/>
            <a:ext cx="2927033" cy="2821876"/>
          </a:xfrm>
          <a:prstGeom prst="rect">
            <a:avLst/>
          </a:prstGeom>
          <a:solidFill>
            <a:srgbClr val="0B0C22"/>
          </a:solidFill>
          <a:ln/>
        </p:spPr>
        <p:txBody>
          <a:bodyPr wrap="square" rtlCol="0" anchor="t"/>
          <a:lstStyle/>
          <a:p>
            <a:pPr marL="0" indent="0">
              <a:lnSpc>
                <a:spcPts val="2764"/>
              </a:lnSpc>
              <a:buNone/>
            </a:pPr>
            <a:r>
              <a:rPr lang="en-US" sz="1727" dirty="0">
                <a:solidFill>
                  <a:srgbClr val="DAD8E9"/>
                </a:solidFill>
                <a:latin typeface="Mukta" pitchFamily="34" charset="0"/>
                <a:ea typeface="Mukta" pitchFamily="34" charset="-122"/>
                <a:cs typeface="Mukta" pitchFamily="34" charset="-120"/>
              </a:rPr>
              <a:t>How accurate are AI scanners? Our learners know how to  “Humanize” their AI copied content. How do we beat the crooking? </a:t>
            </a:r>
            <a:br>
              <a:rPr lang="en-US" sz="1727" dirty="0">
                <a:solidFill>
                  <a:srgbClr val="DAD8E9"/>
                </a:solidFill>
                <a:latin typeface="Mukta" pitchFamily="34" charset="0"/>
                <a:ea typeface="Mukta" pitchFamily="34" charset="-122"/>
                <a:cs typeface="Mukta" pitchFamily="34" charset="-120"/>
              </a:rPr>
            </a:br>
            <a:endParaRPr lang="en-US" sz="1727" dirty="0"/>
          </a:p>
        </p:txBody>
      </p:sp>
      <p:sp>
        <p:nvSpPr>
          <p:cNvPr id="29" name="Shape 10">
            <a:extLst>
              <a:ext uri="{FF2B5EF4-FFF2-40B4-BE49-F238E27FC236}">
                <a16:creationId xmlns:a16="http://schemas.microsoft.com/office/drawing/2014/main" id="{6BBFAF66-B88E-BC13-9616-C5811057DF4A}"/>
              </a:ext>
            </a:extLst>
          </p:cNvPr>
          <p:cNvSpPr/>
          <p:nvPr/>
        </p:nvSpPr>
        <p:spPr>
          <a:xfrm>
            <a:off x="174784" y="6056846"/>
            <a:ext cx="493514" cy="493514"/>
          </a:xfrm>
          <a:prstGeom prst="roundRect">
            <a:avLst>
              <a:gd name="adj" fmla="val 20002"/>
            </a:avLst>
          </a:prstGeom>
          <a:solidFill>
            <a:srgbClr val="542C49"/>
          </a:solidFill>
          <a:ln w="13692">
            <a:solidFill>
              <a:srgbClr val="643557"/>
            </a:solidFill>
            <a:prstDash val="solid"/>
          </a:ln>
        </p:spPr>
        <p:txBody>
          <a:bodyPr/>
          <a:lstStyle/>
          <a:p>
            <a:endParaRPr lang="en-ZA"/>
          </a:p>
        </p:txBody>
      </p:sp>
      <p:sp>
        <p:nvSpPr>
          <p:cNvPr id="30" name="Text 11">
            <a:extLst>
              <a:ext uri="{FF2B5EF4-FFF2-40B4-BE49-F238E27FC236}">
                <a16:creationId xmlns:a16="http://schemas.microsoft.com/office/drawing/2014/main" id="{07E3BB59-1A32-B140-6794-64524A8E570C}"/>
              </a:ext>
            </a:extLst>
          </p:cNvPr>
          <p:cNvSpPr/>
          <p:nvPr/>
        </p:nvSpPr>
        <p:spPr>
          <a:xfrm>
            <a:off x="326231" y="6097922"/>
            <a:ext cx="190500" cy="411361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3239"/>
              </a:lnSpc>
              <a:buNone/>
            </a:pPr>
            <a:r>
              <a:rPr lang="en-US" sz="2591" dirty="0">
                <a:solidFill>
                  <a:srgbClr val="DAD8E9"/>
                </a:solidFill>
                <a:latin typeface="Prompt" pitchFamily="34" charset="0"/>
                <a:ea typeface="Prompt" pitchFamily="34" charset="-122"/>
                <a:cs typeface="Prompt" pitchFamily="34" charset="-120"/>
              </a:rPr>
              <a:t>3</a:t>
            </a:r>
            <a:endParaRPr lang="en-US" sz="2591" dirty="0"/>
          </a:p>
        </p:txBody>
      </p:sp>
      <p:sp>
        <p:nvSpPr>
          <p:cNvPr id="31" name="Text 12">
            <a:extLst>
              <a:ext uri="{FF2B5EF4-FFF2-40B4-BE49-F238E27FC236}">
                <a16:creationId xmlns:a16="http://schemas.microsoft.com/office/drawing/2014/main" id="{76EE6152-EE57-9580-19B1-03068E10256B}"/>
              </a:ext>
            </a:extLst>
          </p:cNvPr>
          <p:cNvSpPr/>
          <p:nvPr/>
        </p:nvSpPr>
        <p:spPr>
          <a:xfrm>
            <a:off x="887611" y="6132212"/>
            <a:ext cx="3977640" cy="34266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699"/>
              </a:lnSpc>
              <a:buNone/>
            </a:pPr>
            <a:r>
              <a:rPr lang="en-US" sz="2159" dirty="0"/>
              <a:t>We </a:t>
            </a:r>
          </a:p>
        </p:txBody>
      </p:sp>
      <p:pic>
        <p:nvPicPr>
          <p:cNvPr id="14338" name="Picture 2" descr="Create a Ai elephant in the room">
            <a:extLst>
              <a:ext uri="{FF2B5EF4-FFF2-40B4-BE49-F238E27FC236}">
                <a16:creationId xmlns:a16="http://schemas.microsoft.com/office/drawing/2014/main" id="{6807F8E8-DD83-BC77-DE79-B300509E36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454"/>
          <a:stretch/>
        </p:blipFill>
        <p:spPr bwMode="auto">
          <a:xfrm>
            <a:off x="8153400" y="-19050"/>
            <a:ext cx="6381750" cy="82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Rectangle: Rounded Corners 33">
            <a:hlinkClick r:id="rId8"/>
            <a:extLst>
              <a:ext uri="{FF2B5EF4-FFF2-40B4-BE49-F238E27FC236}">
                <a16:creationId xmlns:a16="http://schemas.microsoft.com/office/drawing/2014/main" id="{3925784B-3600-15E2-47C8-43EBAE854080}"/>
              </a:ext>
            </a:extLst>
          </p:cNvPr>
          <p:cNvSpPr/>
          <p:nvPr/>
        </p:nvSpPr>
        <p:spPr>
          <a:xfrm>
            <a:off x="883801" y="4614829"/>
            <a:ext cx="1783199" cy="579358"/>
          </a:xfrm>
          <a:prstGeom prst="roundRect">
            <a:avLst/>
          </a:prstGeom>
          <a:solidFill>
            <a:srgbClr val="A95B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Cramly.ai</a:t>
            </a:r>
            <a:endParaRPr lang="en-ZA" dirty="0"/>
          </a:p>
        </p:txBody>
      </p:sp>
      <p:sp>
        <p:nvSpPr>
          <p:cNvPr id="36" name="Rectangle: Rounded Corners 35">
            <a:hlinkClick r:id="rId9"/>
            <a:extLst>
              <a:ext uri="{FF2B5EF4-FFF2-40B4-BE49-F238E27FC236}">
                <a16:creationId xmlns:a16="http://schemas.microsoft.com/office/drawing/2014/main" id="{EF4AFD65-638F-E114-A8D6-109C95B2D92B}"/>
              </a:ext>
            </a:extLst>
          </p:cNvPr>
          <p:cNvSpPr/>
          <p:nvPr/>
        </p:nvSpPr>
        <p:spPr>
          <a:xfrm>
            <a:off x="4865251" y="4629361"/>
            <a:ext cx="1783199" cy="579358"/>
          </a:xfrm>
          <a:prstGeom prst="roundRect">
            <a:avLst/>
          </a:prstGeom>
          <a:solidFill>
            <a:srgbClr val="A95B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Gptzero</a:t>
            </a:r>
            <a:r>
              <a:rPr lang="en-US" dirty="0">
                <a:hlinkClick r:id="rId9"/>
              </a:rPr>
              <a:t>.</a:t>
            </a:r>
            <a:r>
              <a:rPr lang="en-US" dirty="0"/>
              <a:t>me</a:t>
            </a:r>
            <a:endParaRPr lang="en-ZA" dirty="0"/>
          </a:p>
        </p:txBody>
      </p:sp>
      <p:sp>
        <p:nvSpPr>
          <p:cNvPr id="37" name="Text 4">
            <a:extLst>
              <a:ext uri="{FF2B5EF4-FFF2-40B4-BE49-F238E27FC236}">
                <a16:creationId xmlns:a16="http://schemas.microsoft.com/office/drawing/2014/main" id="{A3C9A5F9-0EA7-FBAB-7C50-7516C95DAD18}"/>
              </a:ext>
            </a:extLst>
          </p:cNvPr>
          <p:cNvSpPr/>
          <p:nvPr/>
        </p:nvSpPr>
        <p:spPr>
          <a:xfrm>
            <a:off x="933331" y="6092645"/>
            <a:ext cx="6675239" cy="833276"/>
          </a:xfrm>
          <a:prstGeom prst="rect">
            <a:avLst/>
          </a:prstGeom>
          <a:solidFill>
            <a:srgbClr val="0A0C21"/>
          </a:solidFill>
          <a:ln/>
        </p:spPr>
        <p:txBody>
          <a:bodyPr wrap="square" rtlCol="0" anchor="t"/>
          <a:lstStyle/>
          <a:p>
            <a:pPr marL="0" indent="0">
              <a:lnSpc>
                <a:spcPts val="2699"/>
              </a:lnSpc>
              <a:buNone/>
            </a:pPr>
            <a:r>
              <a:rPr lang="en-US" sz="2159" dirty="0">
                <a:solidFill>
                  <a:srgbClr val="DAD8E9"/>
                </a:solidFill>
                <a:latin typeface="Prompt" pitchFamily="34" charset="0"/>
                <a:cs typeface="Prompt" pitchFamily="34" charset="-120"/>
              </a:rPr>
              <a:t>Our teaching will need to change!</a:t>
            </a:r>
            <a:endParaRPr lang="en-US" sz="2159" dirty="0"/>
          </a:p>
        </p:txBody>
      </p:sp>
      <p:sp>
        <p:nvSpPr>
          <p:cNvPr id="32" name="Text 13">
            <a:extLst>
              <a:ext uri="{FF2B5EF4-FFF2-40B4-BE49-F238E27FC236}">
                <a16:creationId xmlns:a16="http://schemas.microsoft.com/office/drawing/2014/main" id="{24503D5B-90F5-4B97-C2D9-54751738B756}"/>
              </a:ext>
            </a:extLst>
          </p:cNvPr>
          <p:cNvSpPr/>
          <p:nvPr/>
        </p:nvSpPr>
        <p:spPr>
          <a:xfrm>
            <a:off x="974944" y="6666484"/>
            <a:ext cx="6786205" cy="701754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64"/>
              </a:lnSpc>
              <a:buNone/>
            </a:pPr>
            <a:r>
              <a:rPr lang="en-US" sz="1727" dirty="0">
                <a:solidFill>
                  <a:srgbClr val="DAD8E9"/>
                </a:solidFill>
                <a:latin typeface="Mukta" pitchFamily="34" charset="0"/>
                <a:ea typeface="Mukta" pitchFamily="34" charset="-122"/>
                <a:cs typeface="Mukta" pitchFamily="34" charset="-120"/>
              </a:rPr>
              <a:t>If it is possible for our learners to just AI their learning, we will need to change the way we teach, ask questions, and create learning environments for them. </a:t>
            </a:r>
            <a:endParaRPr lang="en-US" sz="1727" dirty="0"/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5" name="Slide Zoom 34">
                <a:extLst>
                  <a:ext uri="{FF2B5EF4-FFF2-40B4-BE49-F238E27FC236}">
                    <a16:creationId xmlns:a16="http://schemas.microsoft.com/office/drawing/2014/main" id="{61287150-4FB8-4852-452F-6DD944D6C90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743578784"/>
                  </p:ext>
                </p:extLst>
              </p:nvPr>
            </p:nvGraphicFramePr>
            <p:xfrm>
              <a:off x="2489089" y="4629361"/>
              <a:ext cx="953226" cy="536190"/>
            </p:xfrm>
            <a:graphic>
              <a:graphicData uri="http://schemas.microsoft.com/office/powerpoint/2016/slidezoom">
                <pslz:sldZm>
                  <pslz:sldZmObj sldId="268" cId="322985750">
                    <pslz:zmPr id="{5902CE90-3B95-47C4-BF18-D9A81AC9A0D9}" returnToParent="0" transitionDur="1000">
                      <p166:blipFill xmlns:p166="http://schemas.microsoft.com/office/powerpoint/2016/6/main">
                        <a:blip r:embed="rId10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953226" cy="53619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5" name="Slide Zoom 34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61287150-4FB8-4852-452F-6DD944D6C90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489089" y="4629361"/>
                <a:ext cx="953226" cy="53619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9" name="Slide Zoom 38">
                <a:extLst>
                  <a:ext uri="{FF2B5EF4-FFF2-40B4-BE49-F238E27FC236}">
                    <a16:creationId xmlns:a16="http://schemas.microsoft.com/office/drawing/2014/main" id="{5668C25C-0F3C-CB90-1E12-05868944371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001608320"/>
                  </p:ext>
                </p:extLst>
              </p:nvPr>
            </p:nvGraphicFramePr>
            <p:xfrm>
              <a:off x="6463029" y="4641461"/>
              <a:ext cx="997279" cy="560970"/>
            </p:xfrm>
            <a:graphic>
              <a:graphicData uri="http://schemas.microsoft.com/office/powerpoint/2016/slidezoom">
                <pslz:sldZm>
                  <pslz:sldZmObj sldId="292" cId="158870378">
                    <pslz:zmPr id="{22936033-7A97-4E72-9DEE-CE3E63ECCB82}" returnToParent="0" transitionDur="1000">
                      <p166:blipFill xmlns:p166="http://schemas.microsoft.com/office/powerpoint/2016/6/main">
                        <a:blip r:embed="rId1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997279" cy="56097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9" name="Slide Zoom 38">
                <a:hlinkClick r:id="rId14" action="ppaction://hlinksldjump"/>
                <a:extLst>
                  <a:ext uri="{FF2B5EF4-FFF2-40B4-BE49-F238E27FC236}">
                    <a16:creationId xmlns:a16="http://schemas.microsoft.com/office/drawing/2014/main" id="{5668C25C-0F3C-CB90-1E12-05868944371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6463029" y="4641461"/>
                <a:ext cx="997279" cy="56097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212351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Extract 1">
            <a:hlinkClick r:id="rId3" action="ppaction://hlinksldjump"/>
            <a:extLst>
              <a:ext uri="{FF2B5EF4-FFF2-40B4-BE49-F238E27FC236}">
                <a16:creationId xmlns:a16="http://schemas.microsoft.com/office/drawing/2014/main" id="{FAA9BD28-BFAA-A64F-8247-84BA45CC3FF7}"/>
              </a:ext>
            </a:extLst>
          </p:cNvPr>
          <p:cNvSpPr/>
          <p:nvPr/>
        </p:nvSpPr>
        <p:spPr>
          <a:xfrm rot="16200000" flipH="1">
            <a:off x="38467" y="7506615"/>
            <a:ext cx="640080" cy="391602"/>
          </a:xfrm>
          <a:prstGeom prst="flowChartExtra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4" name="Flowchart: Extract 3">
            <a:hlinkClick r:id="rId4"/>
            <a:extLst>
              <a:ext uri="{FF2B5EF4-FFF2-40B4-BE49-F238E27FC236}">
                <a16:creationId xmlns:a16="http://schemas.microsoft.com/office/drawing/2014/main" id="{F94F5F7F-7E0B-F373-5DD5-229FD34C488C}"/>
              </a:ext>
            </a:extLst>
          </p:cNvPr>
          <p:cNvSpPr/>
          <p:nvPr/>
        </p:nvSpPr>
        <p:spPr>
          <a:xfrm flipH="1">
            <a:off x="554308" y="7310814"/>
            <a:ext cx="640080" cy="391602"/>
          </a:xfrm>
          <a:prstGeom prst="flowChartExtra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567BBA0-E9B7-C85F-14A9-5CBF96D300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28812" y="1148218"/>
            <a:ext cx="10363276" cy="623415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B294962-C97F-80AF-0752-55AD752E73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2706" y="76883"/>
            <a:ext cx="2664623" cy="154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857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42CE998-E45C-C7C5-8DC3-49B717EF56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5346" y="954858"/>
            <a:ext cx="12920757" cy="6319884"/>
          </a:xfrm>
          <a:prstGeom prst="rect">
            <a:avLst/>
          </a:prstGeom>
        </p:spPr>
      </p:pic>
      <p:sp>
        <p:nvSpPr>
          <p:cNvPr id="4" name="Flowchart: Extract 3">
            <a:hlinkClick r:id="rId3" action="ppaction://hlinksldjump"/>
            <a:extLst>
              <a:ext uri="{FF2B5EF4-FFF2-40B4-BE49-F238E27FC236}">
                <a16:creationId xmlns:a16="http://schemas.microsoft.com/office/drawing/2014/main" id="{2914A1C6-5D99-B655-B0AB-759F48B92E78}"/>
              </a:ext>
            </a:extLst>
          </p:cNvPr>
          <p:cNvSpPr/>
          <p:nvPr/>
        </p:nvSpPr>
        <p:spPr>
          <a:xfrm rot="16200000" flipH="1">
            <a:off x="38467" y="7506615"/>
            <a:ext cx="640080" cy="391602"/>
          </a:xfrm>
          <a:prstGeom prst="flowChartExtra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5" name="Flowchart: Extract 4">
            <a:hlinkClick r:id="rId4"/>
            <a:extLst>
              <a:ext uri="{FF2B5EF4-FFF2-40B4-BE49-F238E27FC236}">
                <a16:creationId xmlns:a16="http://schemas.microsoft.com/office/drawing/2014/main" id="{FD5D67AC-AC89-A4D1-E80F-C64D9431E2A5}"/>
              </a:ext>
            </a:extLst>
          </p:cNvPr>
          <p:cNvSpPr/>
          <p:nvPr/>
        </p:nvSpPr>
        <p:spPr>
          <a:xfrm flipH="1">
            <a:off x="554308" y="7310814"/>
            <a:ext cx="640080" cy="391602"/>
          </a:xfrm>
          <a:prstGeom prst="flowChartExtra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6" name="TextBox 5">
            <a:hlinkClick r:id="rId4"/>
            <a:extLst>
              <a:ext uri="{FF2B5EF4-FFF2-40B4-BE49-F238E27FC236}">
                <a16:creationId xmlns:a16="http://schemas.microsoft.com/office/drawing/2014/main" id="{80781835-7348-9A43-C16F-E1B89565162F}"/>
              </a:ext>
            </a:extLst>
          </p:cNvPr>
          <p:cNvSpPr txBox="1"/>
          <p:nvPr/>
        </p:nvSpPr>
        <p:spPr>
          <a:xfrm>
            <a:off x="5924550" y="200025"/>
            <a:ext cx="27336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GPTzero.me</a:t>
            </a:r>
            <a:endParaRPr lang="en-ZA" sz="3600" dirty="0"/>
          </a:p>
        </p:txBody>
      </p:sp>
    </p:spTree>
    <p:extLst>
      <p:ext uri="{BB962C8B-B14F-4D97-AF65-F5344CB8AC3E}">
        <p14:creationId xmlns:p14="http://schemas.microsoft.com/office/powerpoint/2010/main" val="1588703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91440" y="0"/>
            <a:ext cx="14630400" cy="8233767"/>
          </a:xfrm>
          <a:prstGeom prst="rect">
            <a:avLst/>
          </a:prstGeom>
          <a:solidFill>
            <a:srgbClr val="0B0C23">
              <a:alpha val="75000"/>
            </a:srgbClr>
          </a:solidFill>
          <a:ln w="13097">
            <a:solidFill>
              <a:srgbClr val="FFFFFF">
                <a:alpha val="16000"/>
              </a:srgbClr>
            </a:solidFill>
            <a:prstDash val="solid"/>
          </a:ln>
        </p:spPr>
        <p:txBody>
          <a:bodyPr/>
          <a:lstStyle/>
          <a:p>
            <a:endParaRPr lang="en-ZA"/>
          </a:p>
        </p:txBody>
      </p:sp>
      <p:sp>
        <p:nvSpPr>
          <p:cNvPr id="4" name="Text 1"/>
          <p:cNvSpPr/>
          <p:nvPr/>
        </p:nvSpPr>
        <p:spPr>
          <a:xfrm>
            <a:off x="1277432" y="296455"/>
            <a:ext cx="12428112" cy="1316831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5184"/>
              </a:lnSpc>
              <a:buNone/>
            </a:pPr>
            <a:r>
              <a:rPr lang="en-US" sz="4147" dirty="0">
                <a:solidFill>
                  <a:srgbClr val="C6BFEE"/>
                </a:solidFill>
                <a:latin typeface="Prompt" pitchFamily="34" charset="0"/>
                <a:ea typeface="Prompt" pitchFamily="34" charset="-122"/>
                <a:cs typeface="Prompt" pitchFamily="34" charset="-120"/>
              </a:rPr>
              <a:t>Practical implementation of AI our classrooms</a:t>
            </a:r>
            <a:endParaRPr lang="en-US" sz="4147" dirty="0"/>
          </a:p>
        </p:txBody>
      </p:sp>
      <p:sp>
        <p:nvSpPr>
          <p:cNvPr id="6" name="Text 2"/>
          <p:cNvSpPr/>
          <p:nvPr/>
        </p:nvSpPr>
        <p:spPr>
          <a:xfrm>
            <a:off x="1195328" y="3530422"/>
            <a:ext cx="2754511" cy="658416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lnSpc>
                <a:spcPts val="2592"/>
              </a:lnSpc>
              <a:buNone/>
            </a:pPr>
            <a:r>
              <a:rPr lang="en-US" sz="2074" dirty="0">
                <a:solidFill>
                  <a:srgbClr val="C6BFEE"/>
                </a:solidFill>
                <a:latin typeface="Prompt" pitchFamily="34" charset="0"/>
                <a:ea typeface="Prompt" pitchFamily="34" charset="-122"/>
                <a:cs typeface="Prompt" pitchFamily="34" charset="-120"/>
              </a:rPr>
              <a:t>Create a storybook for YOUR context</a:t>
            </a:r>
            <a:endParaRPr lang="en-US" sz="2074" dirty="0"/>
          </a:p>
        </p:txBody>
      </p:sp>
      <p:sp>
        <p:nvSpPr>
          <p:cNvPr id="7" name="Text 3"/>
          <p:cNvSpPr/>
          <p:nvPr/>
        </p:nvSpPr>
        <p:spPr>
          <a:xfrm>
            <a:off x="1195328" y="4399460"/>
            <a:ext cx="2754511" cy="168592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lnSpc>
                <a:spcPts val="2654"/>
              </a:lnSpc>
              <a:buNone/>
            </a:pPr>
            <a:r>
              <a:rPr lang="en-US" sz="1659" dirty="0">
                <a:solidFill>
                  <a:srgbClr val="DAD8E9"/>
                </a:solidFill>
                <a:latin typeface="Mukta" pitchFamily="34" charset="0"/>
                <a:ea typeface="Mukta" pitchFamily="34" charset="-122"/>
                <a:cs typeface="Mukta" pitchFamily="34" charset="-120"/>
              </a:rPr>
              <a:t>We are always short of indigenous stories for our own language specific context. So create your own!</a:t>
            </a:r>
            <a:endParaRPr lang="en-US" sz="1659" dirty="0"/>
          </a:p>
        </p:txBody>
      </p:sp>
      <p:sp>
        <p:nvSpPr>
          <p:cNvPr id="10" name="Text 4"/>
          <p:cNvSpPr/>
          <p:nvPr/>
        </p:nvSpPr>
        <p:spPr>
          <a:xfrm>
            <a:off x="4265831" y="3530541"/>
            <a:ext cx="2754630" cy="658416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lnSpc>
                <a:spcPts val="2592"/>
              </a:lnSpc>
              <a:buNone/>
            </a:pPr>
            <a:r>
              <a:rPr lang="en-US" sz="2074" dirty="0">
                <a:solidFill>
                  <a:srgbClr val="C6BFEE"/>
                </a:solidFill>
                <a:latin typeface="Prompt" pitchFamily="34" charset="0"/>
                <a:cs typeface="Prompt" pitchFamily="34" charset="-120"/>
              </a:rPr>
              <a:t>Let your learners create their own colouring in pictures</a:t>
            </a:r>
            <a:endParaRPr lang="en-US" sz="2074" dirty="0"/>
          </a:p>
        </p:txBody>
      </p:sp>
      <p:sp>
        <p:nvSpPr>
          <p:cNvPr id="13" name="Text 6"/>
          <p:cNvSpPr/>
          <p:nvPr/>
        </p:nvSpPr>
        <p:spPr>
          <a:xfrm>
            <a:off x="7336453" y="3530541"/>
            <a:ext cx="2754630" cy="98762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lnSpc>
                <a:spcPts val="2592"/>
              </a:lnSpc>
              <a:buNone/>
            </a:pPr>
            <a:r>
              <a:rPr lang="en-US" sz="2074" dirty="0">
                <a:solidFill>
                  <a:srgbClr val="C6BFEE"/>
                </a:solidFill>
                <a:latin typeface="Prompt" pitchFamily="34" charset="0"/>
                <a:ea typeface="Prompt" pitchFamily="34" charset="-122"/>
                <a:cs typeface="Prompt" pitchFamily="34" charset="-120"/>
              </a:rPr>
              <a:t>AI as a Teacher tool</a:t>
            </a:r>
            <a:endParaRPr lang="en-US" sz="2074" dirty="0"/>
          </a:p>
        </p:txBody>
      </p:sp>
      <p:sp>
        <p:nvSpPr>
          <p:cNvPr id="14" name="Text 7"/>
          <p:cNvSpPr/>
          <p:nvPr/>
        </p:nvSpPr>
        <p:spPr>
          <a:xfrm>
            <a:off x="7427893" y="4339172"/>
            <a:ext cx="2979182" cy="134874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lnSpc>
                <a:spcPts val="2654"/>
              </a:lnSpc>
              <a:buNone/>
            </a:pPr>
            <a:r>
              <a:rPr lang="en-US" sz="1659" dirty="0">
                <a:solidFill>
                  <a:srgbClr val="DAD8E9"/>
                </a:solidFill>
                <a:latin typeface="Mukta" pitchFamily="34" charset="0"/>
                <a:ea typeface="Mukta" pitchFamily="34" charset="-122"/>
                <a:cs typeface="Mukta" pitchFamily="34" charset="-120"/>
              </a:rPr>
              <a:t>AI makes it possible for teachers to create instant lesson plans, assessment tools like multiple choice questions papers and rubrics</a:t>
            </a:r>
            <a:endParaRPr lang="en-US" sz="1659" dirty="0"/>
          </a:p>
        </p:txBody>
      </p:sp>
      <p:pic>
        <p:nvPicPr>
          <p:cNvPr id="16" name="Image 4" descr="preencoded.png">
            <a:extLst>
              <a:ext uri="{FF2B5EF4-FFF2-40B4-BE49-F238E27FC236}">
                <a16:creationId xmlns:a16="http://schemas.microsoft.com/office/drawing/2014/main" id="{3C4ED782-BD18-F0A3-E5C4-2C49810D16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31627" y="1555950"/>
            <a:ext cx="2754630" cy="1702475"/>
          </a:xfrm>
          <a:prstGeom prst="rect">
            <a:avLst/>
          </a:prstGeom>
        </p:spPr>
      </p:pic>
      <p:sp>
        <p:nvSpPr>
          <p:cNvPr id="17" name="Text 6">
            <a:extLst>
              <a:ext uri="{FF2B5EF4-FFF2-40B4-BE49-F238E27FC236}">
                <a16:creationId xmlns:a16="http://schemas.microsoft.com/office/drawing/2014/main" id="{FDE2DE3A-9565-0BF2-8C94-56EF8B6782AB}"/>
              </a:ext>
            </a:extLst>
          </p:cNvPr>
          <p:cNvSpPr/>
          <p:nvPr/>
        </p:nvSpPr>
        <p:spPr>
          <a:xfrm>
            <a:off x="10631627" y="3521671"/>
            <a:ext cx="2754630" cy="98762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lnSpc>
                <a:spcPts val="2592"/>
              </a:lnSpc>
              <a:buNone/>
            </a:pPr>
            <a:r>
              <a:rPr lang="en-US" sz="2074" dirty="0">
                <a:solidFill>
                  <a:srgbClr val="C6BFEE"/>
                </a:solidFill>
                <a:latin typeface="Prompt" pitchFamily="34" charset="0"/>
                <a:ea typeface="Prompt" pitchFamily="34" charset="-122"/>
                <a:cs typeface="Prompt" pitchFamily="34" charset="-120"/>
              </a:rPr>
              <a:t>Self marking tests with AI and Google forms</a:t>
            </a:r>
            <a:endParaRPr lang="en-US" sz="2074" dirty="0"/>
          </a:p>
        </p:txBody>
      </p:sp>
      <p:sp>
        <p:nvSpPr>
          <p:cNvPr id="18" name="Text 7">
            <a:extLst>
              <a:ext uri="{FF2B5EF4-FFF2-40B4-BE49-F238E27FC236}">
                <a16:creationId xmlns:a16="http://schemas.microsoft.com/office/drawing/2014/main" id="{947B4BDC-77F0-C206-6289-E061F5B37866}"/>
              </a:ext>
            </a:extLst>
          </p:cNvPr>
          <p:cNvSpPr/>
          <p:nvPr/>
        </p:nvSpPr>
        <p:spPr>
          <a:xfrm>
            <a:off x="10692468" y="4577323"/>
            <a:ext cx="2754630" cy="134874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lnSpc>
                <a:spcPts val="2654"/>
              </a:lnSpc>
              <a:buNone/>
            </a:pPr>
            <a:r>
              <a:rPr lang="en-US" sz="1659" dirty="0">
                <a:solidFill>
                  <a:srgbClr val="DAD8E9"/>
                </a:solidFill>
                <a:latin typeface="Mukta" pitchFamily="34" charset="0"/>
                <a:ea typeface="Mukta" pitchFamily="34" charset="-122"/>
                <a:cs typeface="Mukta" pitchFamily="34" charset="-120"/>
              </a:rPr>
              <a:t>Multiple choice is time consuming to create. Let AI do the hard work for you. Add in Google forms and Voila!</a:t>
            </a:r>
            <a:endParaRPr lang="en-US" sz="1659" dirty="0"/>
          </a:p>
        </p:txBody>
      </p:sp>
      <p:sp>
        <p:nvSpPr>
          <p:cNvPr id="19" name="Rectangle: Rounded Corners 18">
            <a:hlinkClick r:id="rId5"/>
            <a:extLst>
              <a:ext uri="{FF2B5EF4-FFF2-40B4-BE49-F238E27FC236}">
                <a16:creationId xmlns:a16="http://schemas.microsoft.com/office/drawing/2014/main" id="{29BC5AB2-5B91-5ECB-932F-188935E341A3}"/>
              </a:ext>
            </a:extLst>
          </p:cNvPr>
          <p:cNvSpPr/>
          <p:nvPr/>
        </p:nvSpPr>
        <p:spPr>
          <a:xfrm>
            <a:off x="1195328" y="6506161"/>
            <a:ext cx="1783199" cy="579358"/>
          </a:xfrm>
          <a:prstGeom prst="roundRect">
            <a:avLst/>
          </a:prstGeom>
          <a:solidFill>
            <a:srgbClr val="A95B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Example</a:t>
            </a:r>
            <a:endParaRPr lang="en-ZA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F0C538C-EA62-302F-AD3B-41B327001BA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414" r="5350"/>
          <a:stretch/>
        </p:blipFill>
        <p:spPr>
          <a:xfrm>
            <a:off x="1336289" y="1440536"/>
            <a:ext cx="2613550" cy="2004138"/>
          </a:xfrm>
          <a:prstGeom prst="rect">
            <a:avLst/>
          </a:prstGeom>
        </p:spPr>
      </p:pic>
      <p:sp>
        <p:nvSpPr>
          <p:cNvPr id="22" name="Rectangle: Rounded Corners 21">
            <a:hlinkClick r:id="rId7"/>
            <a:extLst>
              <a:ext uri="{FF2B5EF4-FFF2-40B4-BE49-F238E27FC236}">
                <a16:creationId xmlns:a16="http://schemas.microsoft.com/office/drawing/2014/main" id="{2E6B4B02-39DE-2617-1AC2-4A90DCB36256}"/>
              </a:ext>
            </a:extLst>
          </p:cNvPr>
          <p:cNvSpPr/>
          <p:nvPr/>
        </p:nvSpPr>
        <p:spPr>
          <a:xfrm>
            <a:off x="7491488" y="6239433"/>
            <a:ext cx="1783199" cy="579358"/>
          </a:xfrm>
          <a:prstGeom prst="roundRect">
            <a:avLst/>
          </a:prstGeom>
          <a:solidFill>
            <a:srgbClr val="A95B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Teacheraide</a:t>
            </a:r>
            <a:endParaRPr lang="en-ZA" dirty="0"/>
          </a:p>
        </p:txBody>
      </p:sp>
      <p:sp>
        <p:nvSpPr>
          <p:cNvPr id="23" name="Rectangle: Rounded Corners 22">
            <a:hlinkClick r:id="rId8"/>
            <a:extLst>
              <a:ext uri="{FF2B5EF4-FFF2-40B4-BE49-F238E27FC236}">
                <a16:creationId xmlns:a16="http://schemas.microsoft.com/office/drawing/2014/main" id="{10053C24-E30A-8958-EDFD-1E8216F807E6}"/>
              </a:ext>
            </a:extLst>
          </p:cNvPr>
          <p:cNvSpPr/>
          <p:nvPr/>
        </p:nvSpPr>
        <p:spPr>
          <a:xfrm>
            <a:off x="10806053" y="6572844"/>
            <a:ext cx="1783199" cy="579358"/>
          </a:xfrm>
          <a:prstGeom prst="roundRect">
            <a:avLst/>
          </a:prstGeom>
          <a:solidFill>
            <a:srgbClr val="A95B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Workshop</a:t>
            </a:r>
            <a:endParaRPr lang="en-ZA" dirty="0"/>
          </a:p>
        </p:txBody>
      </p:sp>
      <p:sp>
        <p:nvSpPr>
          <p:cNvPr id="24" name="Rectangle: Rounded Corners 23">
            <a:hlinkClick r:id="rId9"/>
            <a:extLst>
              <a:ext uri="{FF2B5EF4-FFF2-40B4-BE49-F238E27FC236}">
                <a16:creationId xmlns:a16="http://schemas.microsoft.com/office/drawing/2014/main" id="{E9BD4A19-7802-CD15-3178-CB6C2E1A63E6}"/>
              </a:ext>
            </a:extLst>
          </p:cNvPr>
          <p:cNvSpPr/>
          <p:nvPr/>
        </p:nvSpPr>
        <p:spPr>
          <a:xfrm>
            <a:off x="4677190" y="6575744"/>
            <a:ext cx="1783199" cy="579358"/>
          </a:xfrm>
          <a:prstGeom prst="roundRect">
            <a:avLst/>
          </a:prstGeom>
          <a:solidFill>
            <a:srgbClr val="A95B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You try….</a:t>
            </a:r>
            <a:endParaRPr lang="en-ZA" dirty="0"/>
          </a:p>
        </p:txBody>
      </p:sp>
      <p:pic>
        <p:nvPicPr>
          <p:cNvPr id="15362" name="Picture 2" descr="Create a colouring in line picture about volcanous">
            <a:extLst>
              <a:ext uri="{FF2B5EF4-FFF2-40B4-BE49-F238E27FC236}">
                <a16:creationId xmlns:a16="http://schemas.microsoft.com/office/drawing/2014/main" id="{424BBF21-7CC2-6010-51DB-199349EE89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8803" y="1398875"/>
            <a:ext cx="2671658" cy="2045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 7">
            <a:extLst>
              <a:ext uri="{FF2B5EF4-FFF2-40B4-BE49-F238E27FC236}">
                <a16:creationId xmlns:a16="http://schemas.microsoft.com/office/drawing/2014/main" id="{33B86F93-9437-B8C8-4C0E-704A1D12E64A}"/>
              </a:ext>
            </a:extLst>
          </p:cNvPr>
          <p:cNvSpPr/>
          <p:nvPr/>
        </p:nvSpPr>
        <p:spPr>
          <a:xfrm>
            <a:off x="4337923" y="4833026"/>
            <a:ext cx="2754630" cy="134874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lnSpc>
                <a:spcPts val="2654"/>
              </a:lnSpc>
              <a:buNone/>
            </a:pPr>
            <a:r>
              <a:rPr lang="en-US" sz="1659" dirty="0">
                <a:solidFill>
                  <a:srgbClr val="DAD8E9"/>
                </a:solidFill>
                <a:latin typeface="Mukta" pitchFamily="34" charset="0"/>
                <a:ea typeface="Mukta" pitchFamily="34" charset="-122"/>
                <a:cs typeface="Mukta" pitchFamily="34" charset="-120"/>
              </a:rPr>
              <a:t>Let your learners create what you are teaching and then colour it in.  </a:t>
            </a:r>
            <a:endParaRPr lang="en-US" sz="1659" dirty="0"/>
          </a:p>
        </p:txBody>
      </p:sp>
      <p:pic>
        <p:nvPicPr>
          <p:cNvPr id="15364" name="Picture 4" descr=" teaching">
            <a:extLst>
              <a:ext uri="{FF2B5EF4-FFF2-40B4-BE49-F238E27FC236}">
                <a16:creationId xmlns:a16="http://schemas.microsoft.com/office/drawing/2014/main" id="{11D1E3A8-B489-AE99-8E0B-8ADE402A32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72" b="10977"/>
          <a:stretch/>
        </p:blipFill>
        <p:spPr bwMode="auto">
          <a:xfrm>
            <a:off x="7406639" y="1416401"/>
            <a:ext cx="2671658" cy="2069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8" name="Slide Zoom 7">
                <a:extLst>
                  <a:ext uri="{FF2B5EF4-FFF2-40B4-BE49-F238E27FC236}">
                    <a16:creationId xmlns:a16="http://schemas.microsoft.com/office/drawing/2014/main" id="{4DB331D0-4F22-127B-7038-87794CFE361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667172688"/>
                  </p:ext>
                </p:extLst>
              </p:nvPr>
            </p:nvGraphicFramePr>
            <p:xfrm>
              <a:off x="2919548" y="6499294"/>
              <a:ext cx="1030291" cy="579539"/>
            </p:xfrm>
            <a:graphic>
              <a:graphicData uri="http://schemas.microsoft.com/office/powerpoint/2016/slidezoom">
                <pslz:sldZm>
                  <pslz:sldZmObj sldId="293" cId="1758237822">
                    <pslz:zmPr id="{6793A6B5-5497-4C7E-8D63-AC81EB3DECCC}" returnToParent="0" transitionDur="1000">
                      <p166:blipFill xmlns:p166="http://schemas.microsoft.com/office/powerpoint/2016/6/main">
                        <a:blip r:embed="rId1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030291" cy="579539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8" name="Slide Zoom 7">
                <a:hlinkClick r:id="rId13" action="ppaction://hlinksldjump"/>
                <a:extLst>
                  <a:ext uri="{FF2B5EF4-FFF2-40B4-BE49-F238E27FC236}">
                    <a16:creationId xmlns:a16="http://schemas.microsoft.com/office/drawing/2014/main" id="{4DB331D0-4F22-127B-7038-87794CFE361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2919548" y="6499294"/>
                <a:ext cx="1030291" cy="579539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1" name="Slide Zoom 10">
                <a:extLst>
                  <a:ext uri="{FF2B5EF4-FFF2-40B4-BE49-F238E27FC236}">
                    <a16:creationId xmlns:a16="http://schemas.microsoft.com/office/drawing/2014/main" id="{FBF73C1A-2760-7FF0-223E-1D7ADD457B7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640658734"/>
                  </p:ext>
                </p:extLst>
              </p:nvPr>
            </p:nvGraphicFramePr>
            <p:xfrm>
              <a:off x="9176332" y="6242629"/>
              <a:ext cx="1029968" cy="579358"/>
            </p:xfrm>
            <a:graphic>
              <a:graphicData uri="http://schemas.microsoft.com/office/powerpoint/2016/slidezoom">
                <pslz:sldZm>
                  <pslz:sldZmObj sldId="266" cId="492813644">
                    <pslz:zmPr id="{9BF5BC97-09F8-4722-BB29-5F9F13BB5505}" returnToParent="0" transitionDur="1000">
                      <p166:blipFill xmlns:p166="http://schemas.microsoft.com/office/powerpoint/2016/6/main">
                        <a:blip r:embed="rId1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029968" cy="579358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1" name="Slide Zoom 10">
                <a:hlinkClick r:id="rId16" action="ppaction://hlinksldjump"/>
                <a:extLst>
                  <a:ext uri="{FF2B5EF4-FFF2-40B4-BE49-F238E27FC236}">
                    <a16:creationId xmlns:a16="http://schemas.microsoft.com/office/drawing/2014/main" id="{FBF73C1A-2760-7FF0-223E-1D7ADD457B7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9176332" y="6242629"/>
                <a:ext cx="1029968" cy="579358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sp>
        <p:nvSpPr>
          <p:cNvPr id="26" name="Rectangle: Rounded Corners 25">
            <a:hlinkClick r:id="rId18"/>
            <a:extLst>
              <a:ext uri="{FF2B5EF4-FFF2-40B4-BE49-F238E27FC236}">
                <a16:creationId xmlns:a16="http://schemas.microsoft.com/office/drawing/2014/main" id="{F52C7517-09CF-30A8-790E-7AA1B6495BCE}"/>
              </a:ext>
            </a:extLst>
          </p:cNvPr>
          <p:cNvSpPr/>
          <p:nvPr/>
        </p:nvSpPr>
        <p:spPr>
          <a:xfrm>
            <a:off x="7536259" y="7031363"/>
            <a:ext cx="1783199" cy="579358"/>
          </a:xfrm>
          <a:prstGeom prst="roundRect">
            <a:avLst/>
          </a:prstGeom>
          <a:solidFill>
            <a:srgbClr val="A95B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Curipod</a:t>
            </a:r>
            <a:endParaRPr lang="en-ZA" dirty="0"/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9" name="Slide Zoom 28">
                <a:extLst>
                  <a:ext uri="{FF2B5EF4-FFF2-40B4-BE49-F238E27FC236}">
                    <a16:creationId xmlns:a16="http://schemas.microsoft.com/office/drawing/2014/main" id="{C64A398E-F31B-A193-1B1F-82CC0065160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177141421"/>
                  </p:ext>
                </p:extLst>
              </p:nvPr>
            </p:nvGraphicFramePr>
            <p:xfrm>
              <a:off x="9167489" y="7042981"/>
              <a:ext cx="1038811" cy="520413"/>
            </p:xfrm>
            <a:graphic>
              <a:graphicData uri="http://schemas.microsoft.com/office/powerpoint/2016/slidezoom">
                <pslz:sldZm>
                  <pslz:sldZmObj sldId="286" cId="677836281">
                    <pslz:zmPr id="{55BA2647-98A5-4C76-85CE-26A5BEBB7B9F}" returnToParent="0" transitionDur="1000">
                      <p166:blipFill xmlns:p166="http://schemas.microsoft.com/office/powerpoint/2016/6/main">
                        <a:blip r:embed="rId19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038811" cy="520413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9" name="Slide Zoom 28">
                <a:hlinkClick r:id="rId20" action="ppaction://hlinksldjump"/>
                <a:extLst>
                  <a:ext uri="{FF2B5EF4-FFF2-40B4-BE49-F238E27FC236}">
                    <a16:creationId xmlns:a16="http://schemas.microsoft.com/office/drawing/2014/main" id="{C64A398E-F31B-A193-1B1F-82CC0065160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9167489" y="7042981"/>
                <a:ext cx="1038811" cy="520413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2"/>
            <a:extLst>
              <a:ext uri="{FF2B5EF4-FFF2-40B4-BE49-F238E27FC236}">
                <a16:creationId xmlns:a16="http://schemas.microsoft.com/office/drawing/2014/main" id="{C268852E-D16B-DD8E-26A2-D97B8A9843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626" y="167136"/>
            <a:ext cx="10782379" cy="7529568"/>
          </a:xfrm>
          <a:prstGeom prst="rect">
            <a:avLst/>
          </a:prstGeom>
        </p:spPr>
      </p:pic>
      <p:pic>
        <p:nvPicPr>
          <p:cNvPr id="6" name="Picture 5">
            <a:hlinkClick r:id="rId4"/>
            <a:extLst>
              <a:ext uri="{FF2B5EF4-FFF2-40B4-BE49-F238E27FC236}">
                <a16:creationId xmlns:a16="http://schemas.microsoft.com/office/drawing/2014/main" id="{EC45AF9E-4A62-78E9-3417-856A846653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29634" y="1639442"/>
            <a:ext cx="2762270" cy="4457733"/>
          </a:xfrm>
          <a:prstGeom prst="rect">
            <a:avLst/>
          </a:prstGeom>
        </p:spPr>
      </p:pic>
      <p:sp>
        <p:nvSpPr>
          <p:cNvPr id="2" name="Flowchart: Extract 1">
            <a:hlinkClick r:id="rId6" action="ppaction://hlinksldjump"/>
            <a:extLst>
              <a:ext uri="{FF2B5EF4-FFF2-40B4-BE49-F238E27FC236}">
                <a16:creationId xmlns:a16="http://schemas.microsoft.com/office/drawing/2014/main" id="{ED924FA8-9A2B-3983-2E58-460D202827F1}"/>
              </a:ext>
            </a:extLst>
          </p:cNvPr>
          <p:cNvSpPr/>
          <p:nvPr/>
        </p:nvSpPr>
        <p:spPr>
          <a:xfrm rot="16200000" flipH="1">
            <a:off x="38467" y="7506615"/>
            <a:ext cx="640080" cy="391602"/>
          </a:xfrm>
          <a:prstGeom prst="flowChartExtra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4" name="Flowchart: Extract 3">
            <a:hlinkClick r:id="rId7"/>
            <a:extLst>
              <a:ext uri="{FF2B5EF4-FFF2-40B4-BE49-F238E27FC236}">
                <a16:creationId xmlns:a16="http://schemas.microsoft.com/office/drawing/2014/main" id="{15D7483E-D901-E5EB-64CB-4259D5CA9C43}"/>
              </a:ext>
            </a:extLst>
          </p:cNvPr>
          <p:cNvSpPr/>
          <p:nvPr/>
        </p:nvSpPr>
        <p:spPr>
          <a:xfrm flipH="1">
            <a:off x="554308" y="7310814"/>
            <a:ext cx="640080" cy="391602"/>
          </a:xfrm>
          <a:prstGeom prst="flowChartExtra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7582378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136141" y="476792"/>
            <a:ext cx="5332690" cy="833199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6561"/>
              </a:lnSpc>
              <a:buNone/>
            </a:pPr>
            <a:r>
              <a:rPr lang="en-US" sz="5249" dirty="0">
                <a:solidFill>
                  <a:srgbClr val="C6BFEE"/>
                </a:solidFill>
                <a:latin typeface="Prompt" pitchFamily="34" charset="0"/>
                <a:ea typeface="Prompt" pitchFamily="34" charset="-122"/>
                <a:cs typeface="Prompt" pitchFamily="34" charset="-120"/>
              </a:rPr>
              <a:t>AI – Adapt or DAI</a:t>
            </a:r>
            <a:endParaRPr lang="en-US" sz="5249" dirty="0"/>
          </a:p>
        </p:txBody>
      </p:sp>
      <p:pic>
        <p:nvPicPr>
          <p:cNvPr id="5122" name="Picture 2" descr="A purple bly skeleton face">
            <a:extLst>
              <a:ext uri="{FF2B5EF4-FFF2-40B4-BE49-F238E27FC236}">
                <a16:creationId xmlns:a16="http://schemas.microsoft.com/office/drawing/2014/main" id="{A006F988-B4EA-A9A1-9F66-39F8DC9E1C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5" r="11754"/>
          <a:stretch/>
        </p:blipFill>
        <p:spPr bwMode="auto">
          <a:xfrm flipH="1">
            <a:off x="7833360" y="53340"/>
            <a:ext cx="6355080" cy="803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 2" descr="preencoded.png">
            <a:hlinkClick r:id="rId6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242153" y="7581900"/>
            <a:ext cx="2296807" cy="548640"/>
          </a:xfrm>
          <a:prstGeom prst="rect">
            <a:avLst/>
          </a:prstGeom>
        </p:spPr>
      </p:pic>
      <p:pic>
        <p:nvPicPr>
          <p:cNvPr id="9" name="Online Media 8" title="2001: A SPACE ODYSSEY - Trailer">
            <a:hlinkClick r:id="" action="ppaction://media"/>
            <a:extLst>
              <a:ext uri="{FF2B5EF4-FFF2-40B4-BE49-F238E27FC236}">
                <a16:creationId xmlns:a16="http://schemas.microsoft.com/office/drawing/2014/main" id="{E76D7646-5DEF-7735-D517-EAE4E08681A7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8"/>
          <a:stretch>
            <a:fillRect/>
          </a:stretch>
        </p:blipFill>
        <p:spPr>
          <a:xfrm>
            <a:off x="388620" y="1969663"/>
            <a:ext cx="8112456" cy="4583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1294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2"/>
            <a:extLst>
              <a:ext uri="{FF2B5EF4-FFF2-40B4-BE49-F238E27FC236}">
                <a16:creationId xmlns:a16="http://schemas.microsoft.com/office/drawing/2014/main" id="{D5487759-8B9A-A645-222F-028CC0DEAE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785" y="-1441"/>
            <a:ext cx="14193078" cy="8227872"/>
          </a:xfrm>
          <a:prstGeom prst="rect">
            <a:avLst/>
          </a:prstGeom>
        </p:spPr>
      </p:pic>
      <p:sp>
        <p:nvSpPr>
          <p:cNvPr id="5" name="TextBox 4">
            <a:hlinkClick r:id="rId2"/>
            <a:extLst>
              <a:ext uri="{FF2B5EF4-FFF2-40B4-BE49-F238E27FC236}">
                <a16:creationId xmlns:a16="http://schemas.microsoft.com/office/drawing/2014/main" id="{27B97E7B-2499-811C-3487-5D05937873F5}"/>
              </a:ext>
            </a:extLst>
          </p:cNvPr>
          <p:cNvSpPr txBox="1"/>
          <p:nvPr/>
        </p:nvSpPr>
        <p:spPr>
          <a:xfrm>
            <a:off x="5597718" y="1870747"/>
            <a:ext cx="442656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ZA" sz="3600" dirty="0"/>
              <a:t>www.teachersaide.io</a:t>
            </a:r>
          </a:p>
        </p:txBody>
      </p:sp>
      <p:sp>
        <p:nvSpPr>
          <p:cNvPr id="2" name="Flowchart: Extract 1">
            <a:hlinkClick r:id="rId4" action="ppaction://hlinksldjump"/>
            <a:extLst>
              <a:ext uri="{FF2B5EF4-FFF2-40B4-BE49-F238E27FC236}">
                <a16:creationId xmlns:a16="http://schemas.microsoft.com/office/drawing/2014/main" id="{A36D7786-321A-23B0-9D6C-A2D4678E5BA9}"/>
              </a:ext>
            </a:extLst>
          </p:cNvPr>
          <p:cNvSpPr/>
          <p:nvPr/>
        </p:nvSpPr>
        <p:spPr>
          <a:xfrm rot="16200000" flipH="1">
            <a:off x="38467" y="7506615"/>
            <a:ext cx="640080" cy="391602"/>
          </a:xfrm>
          <a:prstGeom prst="flowChartExtra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4" name="Flowchart: Extract 3">
            <a:hlinkClick r:id="rId5"/>
            <a:extLst>
              <a:ext uri="{FF2B5EF4-FFF2-40B4-BE49-F238E27FC236}">
                <a16:creationId xmlns:a16="http://schemas.microsoft.com/office/drawing/2014/main" id="{028F3C3E-9905-563B-2989-0075DC2C38DE}"/>
              </a:ext>
            </a:extLst>
          </p:cNvPr>
          <p:cNvSpPr/>
          <p:nvPr/>
        </p:nvSpPr>
        <p:spPr>
          <a:xfrm flipH="1">
            <a:off x="554308" y="7310814"/>
            <a:ext cx="640080" cy="391602"/>
          </a:xfrm>
          <a:prstGeom prst="flowChartExtra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6" name="Flowchart: Extract 5">
            <a:hlinkClick r:id="rId6" action="ppaction://hlinksldjump"/>
            <a:extLst>
              <a:ext uri="{FF2B5EF4-FFF2-40B4-BE49-F238E27FC236}">
                <a16:creationId xmlns:a16="http://schemas.microsoft.com/office/drawing/2014/main" id="{D0332CA1-F25E-3D05-9A91-EF7D9F6C0397}"/>
              </a:ext>
            </a:extLst>
          </p:cNvPr>
          <p:cNvSpPr/>
          <p:nvPr/>
        </p:nvSpPr>
        <p:spPr>
          <a:xfrm rot="5400000">
            <a:off x="1070149" y="7506615"/>
            <a:ext cx="640080" cy="391602"/>
          </a:xfrm>
          <a:prstGeom prst="flowChartExtra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928136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085F16E-914D-A99F-E3C0-0B6562537B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632460"/>
            <a:ext cx="14613725" cy="75742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48BCCA2-85EE-AB5D-A84D-C9EC6E9B4C8F}"/>
              </a:ext>
            </a:extLst>
          </p:cNvPr>
          <p:cNvSpPr txBox="1"/>
          <p:nvPr/>
        </p:nvSpPr>
        <p:spPr>
          <a:xfrm>
            <a:off x="5553075" y="24110"/>
            <a:ext cx="410908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ZA" sz="4000" dirty="0">
                <a:hlinkClick r:id="rId3"/>
              </a:rPr>
              <a:t>curipod.com</a:t>
            </a:r>
            <a:r>
              <a:rPr lang="en-ZA" sz="4000" dirty="0"/>
              <a:t> </a:t>
            </a:r>
          </a:p>
        </p:txBody>
      </p:sp>
      <p:sp>
        <p:nvSpPr>
          <p:cNvPr id="6" name="Flowchart: Extract 5">
            <a:hlinkClick r:id="rId4" action="ppaction://hlinksldjump"/>
            <a:extLst>
              <a:ext uri="{FF2B5EF4-FFF2-40B4-BE49-F238E27FC236}">
                <a16:creationId xmlns:a16="http://schemas.microsoft.com/office/drawing/2014/main" id="{5557688D-F015-F82F-231A-5C912E343578}"/>
              </a:ext>
            </a:extLst>
          </p:cNvPr>
          <p:cNvSpPr/>
          <p:nvPr/>
        </p:nvSpPr>
        <p:spPr>
          <a:xfrm rot="16200000" flipH="1">
            <a:off x="38467" y="7506615"/>
            <a:ext cx="640080" cy="391602"/>
          </a:xfrm>
          <a:prstGeom prst="flowChartExtra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7" name="Flowchart: Extract 6">
            <a:hlinkClick r:id="rId3"/>
            <a:extLst>
              <a:ext uri="{FF2B5EF4-FFF2-40B4-BE49-F238E27FC236}">
                <a16:creationId xmlns:a16="http://schemas.microsoft.com/office/drawing/2014/main" id="{C4511EAE-DF98-8618-D3EA-72C3B818321C}"/>
              </a:ext>
            </a:extLst>
          </p:cNvPr>
          <p:cNvSpPr/>
          <p:nvPr/>
        </p:nvSpPr>
        <p:spPr>
          <a:xfrm flipH="1">
            <a:off x="554308" y="7310814"/>
            <a:ext cx="640080" cy="391602"/>
          </a:xfrm>
          <a:prstGeom prst="flowChartExtra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778362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62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-45720"/>
            <a:ext cx="14630400" cy="8229600"/>
          </a:xfrm>
          <a:prstGeom prst="rect">
            <a:avLst/>
          </a:prstGeom>
          <a:solidFill>
            <a:srgbClr val="0B0C23">
              <a:alpha val="75000"/>
            </a:srgbClr>
          </a:solidFill>
          <a:ln w="13692">
            <a:solidFill>
              <a:srgbClr val="FFFFFF">
                <a:alpha val="16000"/>
              </a:srgbClr>
            </a:solidFill>
            <a:prstDash val="solid"/>
          </a:ln>
        </p:spPr>
        <p:txBody>
          <a:bodyPr/>
          <a:lstStyle/>
          <a:p>
            <a:endParaRPr lang="en-ZA"/>
          </a:p>
        </p:txBody>
      </p:sp>
      <p:sp>
        <p:nvSpPr>
          <p:cNvPr id="4" name="Text 1"/>
          <p:cNvSpPr/>
          <p:nvPr/>
        </p:nvSpPr>
        <p:spPr>
          <a:xfrm>
            <a:off x="822484" y="604361"/>
            <a:ext cx="7978616" cy="2056328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5398"/>
              </a:lnSpc>
              <a:buNone/>
            </a:pPr>
            <a:r>
              <a:rPr lang="en-US" sz="4318" dirty="0">
                <a:solidFill>
                  <a:srgbClr val="C6BFEE"/>
                </a:solidFill>
                <a:latin typeface="Prompt" pitchFamily="34" charset="0"/>
                <a:ea typeface="Prompt" pitchFamily="34" charset="-122"/>
                <a:cs typeface="Prompt" pitchFamily="34" charset="-120"/>
              </a:rPr>
              <a:t>Challenges of Implementing AI in Education</a:t>
            </a:r>
            <a:endParaRPr lang="en-US" sz="4318" dirty="0"/>
          </a:p>
        </p:txBody>
      </p:sp>
      <p:sp>
        <p:nvSpPr>
          <p:cNvPr id="5" name="Shape 2"/>
          <p:cNvSpPr/>
          <p:nvPr/>
        </p:nvSpPr>
        <p:spPr>
          <a:xfrm>
            <a:off x="822484" y="2525373"/>
            <a:ext cx="493514" cy="493514"/>
          </a:xfrm>
          <a:prstGeom prst="roundRect">
            <a:avLst>
              <a:gd name="adj" fmla="val 20002"/>
            </a:avLst>
          </a:prstGeom>
          <a:solidFill>
            <a:srgbClr val="542C49"/>
          </a:solidFill>
          <a:ln w="13692">
            <a:solidFill>
              <a:srgbClr val="643557"/>
            </a:solidFill>
            <a:prstDash val="solid"/>
          </a:ln>
        </p:spPr>
        <p:txBody>
          <a:bodyPr/>
          <a:lstStyle/>
          <a:p>
            <a:endParaRPr lang="en-ZA"/>
          </a:p>
        </p:txBody>
      </p:sp>
      <p:sp>
        <p:nvSpPr>
          <p:cNvPr id="6" name="Text 3"/>
          <p:cNvSpPr/>
          <p:nvPr/>
        </p:nvSpPr>
        <p:spPr>
          <a:xfrm>
            <a:off x="1008221" y="2566450"/>
            <a:ext cx="121920" cy="411361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3239"/>
              </a:lnSpc>
              <a:buNone/>
            </a:pPr>
            <a:r>
              <a:rPr lang="en-US" sz="2591" dirty="0">
                <a:solidFill>
                  <a:srgbClr val="DAD8E9"/>
                </a:solidFill>
                <a:latin typeface="Prompt" pitchFamily="34" charset="0"/>
                <a:ea typeface="Prompt" pitchFamily="34" charset="-122"/>
                <a:cs typeface="Prompt" pitchFamily="34" charset="-120"/>
              </a:rPr>
              <a:t>1</a:t>
            </a:r>
            <a:endParaRPr lang="en-US" sz="2591" dirty="0"/>
          </a:p>
        </p:txBody>
      </p:sp>
      <p:sp>
        <p:nvSpPr>
          <p:cNvPr id="7" name="Text 4"/>
          <p:cNvSpPr/>
          <p:nvPr/>
        </p:nvSpPr>
        <p:spPr>
          <a:xfrm>
            <a:off x="1535311" y="2600740"/>
            <a:ext cx="2927033" cy="685324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699"/>
              </a:lnSpc>
              <a:buNone/>
            </a:pPr>
            <a:r>
              <a:rPr lang="en-US" sz="2159" dirty="0">
                <a:solidFill>
                  <a:srgbClr val="DAD8E9"/>
                </a:solidFill>
                <a:latin typeface="Prompt" pitchFamily="34" charset="0"/>
                <a:ea typeface="Prompt" pitchFamily="34" charset="-122"/>
                <a:cs typeface="Prompt" pitchFamily="34" charset="-120"/>
              </a:rPr>
              <a:t>Privacy and Security Concerns</a:t>
            </a:r>
            <a:endParaRPr lang="en-US" sz="2159" dirty="0"/>
          </a:p>
        </p:txBody>
      </p:sp>
      <p:sp>
        <p:nvSpPr>
          <p:cNvPr id="8" name="Text 5"/>
          <p:cNvSpPr/>
          <p:nvPr/>
        </p:nvSpPr>
        <p:spPr>
          <a:xfrm>
            <a:off x="1535311" y="3505377"/>
            <a:ext cx="2927033" cy="1403509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64"/>
              </a:lnSpc>
              <a:buNone/>
            </a:pPr>
            <a:r>
              <a:rPr lang="en-US" sz="1727" dirty="0">
                <a:solidFill>
                  <a:srgbClr val="DAD8E9"/>
                </a:solidFill>
                <a:latin typeface="Mukta" pitchFamily="34" charset="0"/>
                <a:ea typeface="Mukta" pitchFamily="34" charset="-122"/>
                <a:cs typeface="Mukta" pitchFamily="34" charset="-120"/>
              </a:rPr>
              <a:t>AI's use of personal data raises concerns about privacy, data protection, and ensuring ethical use of student information.</a:t>
            </a:r>
            <a:endParaRPr lang="en-US" sz="1727" dirty="0"/>
          </a:p>
        </p:txBody>
      </p:sp>
      <p:sp>
        <p:nvSpPr>
          <p:cNvPr id="9" name="Shape 6"/>
          <p:cNvSpPr/>
          <p:nvPr/>
        </p:nvSpPr>
        <p:spPr>
          <a:xfrm>
            <a:off x="4681657" y="2525373"/>
            <a:ext cx="493514" cy="493514"/>
          </a:xfrm>
          <a:prstGeom prst="roundRect">
            <a:avLst>
              <a:gd name="adj" fmla="val 20002"/>
            </a:avLst>
          </a:prstGeom>
          <a:solidFill>
            <a:srgbClr val="542C49"/>
          </a:solidFill>
          <a:ln w="13692">
            <a:solidFill>
              <a:srgbClr val="643557"/>
            </a:solidFill>
            <a:prstDash val="solid"/>
          </a:ln>
        </p:spPr>
        <p:txBody>
          <a:bodyPr/>
          <a:lstStyle/>
          <a:p>
            <a:endParaRPr lang="en-ZA"/>
          </a:p>
        </p:txBody>
      </p:sp>
      <p:sp>
        <p:nvSpPr>
          <p:cNvPr id="10" name="Text 7"/>
          <p:cNvSpPr/>
          <p:nvPr/>
        </p:nvSpPr>
        <p:spPr>
          <a:xfrm>
            <a:off x="4833104" y="2566450"/>
            <a:ext cx="190500" cy="411361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3239"/>
              </a:lnSpc>
              <a:buNone/>
            </a:pPr>
            <a:r>
              <a:rPr lang="en-US" sz="2591" dirty="0">
                <a:solidFill>
                  <a:srgbClr val="DAD8E9"/>
                </a:solidFill>
                <a:latin typeface="Prompt" pitchFamily="34" charset="0"/>
                <a:ea typeface="Prompt" pitchFamily="34" charset="-122"/>
                <a:cs typeface="Prompt" pitchFamily="34" charset="-120"/>
              </a:rPr>
              <a:t>2</a:t>
            </a:r>
            <a:endParaRPr lang="en-US" sz="2591" dirty="0"/>
          </a:p>
        </p:txBody>
      </p:sp>
      <p:sp>
        <p:nvSpPr>
          <p:cNvPr id="11" name="Text 8"/>
          <p:cNvSpPr/>
          <p:nvPr/>
        </p:nvSpPr>
        <p:spPr>
          <a:xfrm>
            <a:off x="5394484" y="2600740"/>
            <a:ext cx="2927033" cy="685324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699"/>
              </a:lnSpc>
              <a:buNone/>
            </a:pPr>
            <a:r>
              <a:rPr lang="en-US" sz="2159" dirty="0">
                <a:solidFill>
                  <a:srgbClr val="DAD8E9"/>
                </a:solidFill>
                <a:latin typeface="Prompt" pitchFamily="34" charset="0"/>
                <a:ea typeface="Prompt" pitchFamily="34" charset="-122"/>
                <a:cs typeface="Prompt" pitchFamily="34" charset="-120"/>
              </a:rPr>
              <a:t>Ethical Considerations</a:t>
            </a:r>
            <a:endParaRPr lang="en-US" sz="2159" dirty="0"/>
          </a:p>
        </p:txBody>
      </p:sp>
      <p:sp>
        <p:nvSpPr>
          <p:cNvPr id="12" name="Text 9"/>
          <p:cNvSpPr/>
          <p:nvPr/>
        </p:nvSpPr>
        <p:spPr>
          <a:xfrm>
            <a:off x="5394484" y="3505377"/>
            <a:ext cx="2927033" cy="1754386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64"/>
              </a:lnSpc>
              <a:buNone/>
            </a:pPr>
            <a:r>
              <a:rPr lang="en-US" sz="1727" dirty="0">
                <a:solidFill>
                  <a:srgbClr val="DAD8E9"/>
                </a:solidFill>
                <a:latin typeface="Mukta" pitchFamily="34" charset="0"/>
                <a:ea typeface="Mukta" pitchFamily="34" charset="-122"/>
                <a:cs typeface="Mukta" pitchFamily="34" charset="-120"/>
              </a:rPr>
              <a:t>AI decisions, such as grading or recommending courses, must be fair, transparent, and free from bias, requiring careful regulation and oversight.</a:t>
            </a:r>
            <a:endParaRPr lang="en-US" sz="1727" dirty="0"/>
          </a:p>
        </p:txBody>
      </p:sp>
      <p:sp>
        <p:nvSpPr>
          <p:cNvPr id="13" name="Shape 10"/>
          <p:cNvSpPr/>
          <p:nvPr/>
        </p:nvSpPr>
        <p:spPr>
          <a:xfrm>
            <a:off x="822484" y="5650407"/>
            <a:ext cx="493514" cy="493514"/>
          </a:xfrm>
          <a:prstGeom prst="roundRect">
            <a:avLst>
              <a:gd name="adj" fmla="val 20002"/>
            </a:avLst>
          </a:prstGeom>
          <a:solidFill>
            <a:srgbClr val="542C49"/>
          </a:solidFill>
          <a:ln w="13692">
            <a:solidFill>
              <a:srgbClr val="643557"/>
            </a:solidFill>
            <a:prstDash val="solid"/>
          </a:ln>
        </p:spPr>
        <p:txBody>
          <a:bodyPr/>
          <a:lstStyle/>
          <a:p>
            <a:endParaRPr lang="en-ZA"/>
          </a:p>
        </p:txBody>
      </p:sp>
      <p:sp>
        <p:nvSpPr>
          <p:cNvPr id="14" name="Text 11"/>
          <p:cNvSpPr/>
          <p:nvPr/>
        </p:nvSpPr>
        <p:spPr>
          <a:xfrm>
            <a:off x="973931" y="5691483"/>
            <a:ext cx="190500" cy="411361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3239"/>
              </a:lnSpc>
              <a:buNone/>
            </a:pPr>
            <a:r>
              <a:rPr lang="en-US" sz="2591" dirty="0">
                <a:solidFill>
                  <a:srgbClr val="DAD8E9"/>
                </a:solidFill>
                <a:latin typeface="Prompt" pitchFamily="34" charset="0"/>
                <a:ea typeface="Prompt" pitchFamily="34" charset="-122"/>
                <a:cs typeface="Prompt" pitchFamily="34" charset="-120"/>
              </a:rPr>
              <a:t>3</a:t>
            </a:r>
            <a:endParaRPr lang="en-US" sz="2591" dirty="0"/>
          </a:p>
        </p:txBody>
      </p:sp>
      <p:sp>
        <p:nvSpPr>
          <p:cNvPr id="15" name="Text 12"/>
          <p:cNvSpPr/>
          <p:nvPr/>
        </p:nvSpPr>
        <p:spPr>
          <a:xfrm>
            <a:off x="1535311" y="5725773"/>
            <a:ext cx="3977640" cy="34266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699"/>
              </a:lnSpc>
              <a:buNone/>
            </a:pPr>
            <a:r>
              <a:rPr lang="en-US" sz="2159" dirty="0">
                <a:solidFill>
                  <a:srgbClr val="DAD8E9"/>
                </a:solidFill>
                <a:latin typeface="Prompt" pitchFamily="34" charset="0"/>
                <a:ea typeface="Prompt" pitchFamily="34" charset="-122"/>
                <a:cs typeface="Prompt" pitchFamily="34" charset="-120"/>
              </a:rPr>
              <a:t>Teacher Training and Support</a:t>
            </a:r>
            <a:endParaRPr lang="en-US" sz="2159" dirty="0"/>
          </a:p>
        </p:txBody>
      </p:sp>
      <p:sp>
        <p:nvSpPr>
          <p:cNvPr id="16" name="Text 13"/>
          <p:cNvSpPr/>
          <p:nvPr/>
        </p:nvSpPr>
        <p:spPr>
          <a:xfrm>
            <a:off x="1535311" y="6287748"/>
            <a:ext cx="6786205" cy="701754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64"/>
              </a:lnSpc>
              <a:buNone/>
            </a:pPr>
            <a:r>
              <a:rPr lang="en-US" sz="1727" dirty="0">
                <a:solidFill>
                  <a:srgbClr val="DAD8E9"/>
                </a:solidFill>
                <a:latin typeface="Mukta" pitchFamily="34" charset="0"/>
                <a:ea typeface="Mukta" pitchFamily="34" charset="-122"/>
                <a:cs typeface="Mukta" pitchFamily="34" charset="-120"/>
              </a:rPr>
              <a:t>Implementing AI effectively requires providing teachers with the training and support needed to understand and utilize these technologies.</a:t>
            </a:r>
            <a:endParaRPr lang="en-US" sz="1727" dirty="0"/>
          </a:p>
        </p:txBody>
      </p:sp>
      <p:pic>
        <p:nvPicPr>
          <p:cNvPr id="1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pic>
        <p:nvPicPr>
          <p:cNvPr id="18" name="Image 2" descr="preencoded.png">
            <a:hlinkClick r:id="rId5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42153" y="7589520"/>
            <a:ext cx="2296807" cy="548640"/>
          </a:xfrm>
          <a:prstGeom prst="rect">
            <a:avLst/>
          </a:prstGeom>
        </p:spPr>
      </p:pic>
      <p:sp>
        <p:nvSpPr>
          <p:cNvPr id="19" name="Shape 0">
            <a:extLst>
              <a:ext uri="{FF2B5EF4-FFF2-40B4-BE49-F238E27FC236}">
                <a16:creationId xmlns:a16="http://schemas.microsoft.com/office/drawing/2014/main" id="{84AD366E-7A71-D1C6-248A-9C7A46090EB5}"/>
              </a:ext>
            </a:extLst>
          </p:cNvPr>
          <p:cNvSpPr/>
          <p:nvPr/>
        </p:nvSpPr>
        <p:spPr>
          <a:xfrm>
            <a:off x="0" y="-678"/>
            <a:ext cx="14630400" cy="8229600"/>
          </a:xfrm>
          <a:prstGeom prst="rect">
            <a:avLst/>
          </a:prstGeom>
          <a:solidFill>
            <a:srgbClr val="0B0C23">
              <a:alpha val="75000"/>
            </a:srgbClr>
          </a:solidFill>
          <a:ln w="13692">
            <a:solidFill>
              <a:srgbClr val="FFFFFF">
                <a:alpha val="16000"/>
              </a:srgbClr>
            </a:solidFill>
            <a:prstDash val="solid"/>
          </a:ln>
        </p:spPr>
        <p:txBody>
          <a:bodyPr/>
          <a:lstStyle/>
          <a:p>
            <a:endParaRPr lang="en-ZA"/>
          </a:p>
        </p:txBody>
      </p:sp>
      <p:sp>
        <p:nvSpPr>
          <p:cNvPr id="20" name="Text 1">
            <a:extLst>
              <a:ext uri="{FF2B5EF4-FFF2-40B4-BE49-F238E27FC236}">
                <a16:creationId xmlns:a16="http://schemas.microsoft.com/office/drawing/2014/main" id="{7E954D42-2A66-D737-AA3C-7497C1A5F025}"/>
              </a:ext>
            </a:extLst>
          </p:cNvPr>
          <p:cNvSpPr/>
          <p:nvPr/>
        </p:nvSpPr>
        <p:spPr>
          <a:xfrm>
            <a:off x="822484" y="512921"/>
            <a:ext cx="7978616" cy="2056328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5398"/>
              </a:lnSpc>
              <a:buNone/>
            </a:pPr>
            <a:r>
              <a:rPr lang="en-US" sz="4318" dirty="0">
                <a:solidFill>
                  <a:srgbClr val="C6BFEE"/>
                </a:solidFill>
                <a:latin typeface="Prompt" pitchFamily="34" charset="0"/>
                <a:ea typeface="Prompt" pitchFamily="34" charset="-122"/>
                <a:cs typeface="Prompt" pitchFamily="34" charset="-120"/>
              </a:rPr>
              <a:t>Challenges of Implementing AI in Education</a:t>
            </a:r>
            <a:endParaRPr lang="en-US" sz="4318" dirty="0"/>
          </a:p>
        </p:txBody>
      </p:sp>
      <p:sp>
        <p:nvSpPr>
          <p:cNvPr id="21" name="Shape 2">
            <a:extLst>
              <a:ext uri="{FF2B5EF4-FFF2-40B4-BE49-F238E27FC236}">
                <a16:creationId xmlns:a16="http://schemas.microsoft.com/office/drawing/2014/main" id="{C99FC34E-CFA7-8E91-E6E6-72427EF9D0BE}"/>
              </a:ext>
            </a:extLst>
          </p:cNvPr>
          <p:cNvSpPr/>
          <p:nvPr/>
        </p:nvSpPr>
        <p:spPr>
          <a:xfrm>
            <a:off x="822484" y="2433933"/>
            <a:ext cx="493514" cy="493514"/>
          </a:xfrm>
          <a:prstGeom prst="roundRect">
            <a:avLst>
              <a:gd name="adj" fmla="val 20002"/>
            </a:avLst>
          </a:prstGeom>
          <a:solidFill>
            <a:srgbClr val="542C49"/>
          </a:solidFill>
          <a:ln w="13692">
            <a:solidFill>
              <a:srgbClr val="643557"/>
            </a:solidFill>
            <a:prstDash val="solid"/>
          </a:ln>
        </p:spPr>
        <p:txBody>
          <a:bodyPr/>
          <a:lstStyle/>
          <a:p>
            <a:endParaRPr lang="en-ZA"/>
          </a:p>
        </p:txBody>
      </p:sp>
      <p:sp>
        <p:nvSpPr>
          <p:cNvPr id="22" name="Text 3">
            <a:extLst>
              <a:ext uri="{FF2B5EF4-FFF2-40B4-BE49-F238E27FC236}">
                <a16:creationId xmlns:a16="http://schemas.microsoft.com/office/drawing/2014/main" id="{E9A83F6D-D0AA-F7EB-66E1-58D00A86D46A}"/>
              </a:ext>
            </a:extLst>
          </p:cNvPr>
          <p:cNvSpPr/>
          <p:nvPr/>
        </p:nvSpPr>
        <p:spPr>
          <a:xfrm>
            <a:off x="1008221" y="2475010"/>
            <a:ext cx="121920" cy="411361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3239"/>
              </a:lnSpc>
              <a:buNone/>
            </a:pPr>
            <a:r>
              <a:rPr lang="en-US" sz="2591" dirty="0">
                <a:solidFill>
                  <a:srgbClr val="DAD8E9"/>
                </a:solidFill>
                <a:latin typeface="Prompt" pitchFamily="34" charset="0"/>
                <a:ea typeface="Prompt" pitchFamily="34" charset="-122"/>
                <a:cs typeface="Prompt" pitchFamily="34" charset="-120"/>
              </a:rPr>
              <a:t>1</a:t>
            </a:r>
            <a:endParaRPr lang="en-US" sz="2591" dirty="0"/>
          </a:p>
        </p:txBody>
      </p:sp>
      <p:sp>
        <p:nvSpPr>
          <p:cNvPr id="23" name="Text 4">
            <a:extLst>
              <a:ext uri="{FF2B5EF4-FFF2-40B4-BE49-F238E27FC236}">
                <a16:creationId xmlns:a16="http://schemas.microsoft.com/office/drawing/2014/main" id="{FB46B84F-9A50-BFD7-FDF6-FDBBE238906B}"/>
              </a:ext>
            </a:extLst>
          </p:cNvPr>
          <p:cNvSpPr/>
          <p:nvPr/>
        </p:nvSpPr>
        <p:spPr>
          <a:xfrm>
            <a:off x="1535311" y="2509300"/>
            <a:ext cx="2927033" cy="685324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699"/>
              </a:lnSpc>
              <a:buNone/>
            </a:pPr>
            <a:r>
              <a:rPr lang="en-US" sz="2159" dirty="0">
                <a:solidFill>
                  <a:srgbClr val="DAD8E9"/>
                </a:solidFill>
                <a:latin typeface="Prompt" pitchFamily="34" charset="0"/>
                <a:ea typeface="Prompt" pitchFamily="34" charset="-122"/>
                <a:cs typeface="Prompt" pitchFamily="34" charset="-120"/>
              </a:rPr>
              <a:t>Privacy and Security Concerns</a:t>
            </a:r>
            <a:endParaRPr lang="en-US" sz="2159" dirty="0"/>
          </a:p>
        </p:txBody>
      </p:sp>
      <p:sp>
        <p:nvSpPr>
          <p:cNvPr id="24" name="Text 5">
            <a:extLst>
              <a:ext uri="{FF2B5EF4-FFF2-40B4-BE49-F238E27FC236}">
                <a16:creationId xmlns:a16="http://schemas.microsoft.com/office/drawing/2014/main" id="{3AE75B8B-1A96-B8C7-3AB5-5A19A4BA8185}"/>
              </a:ext>
            </a:extLst>
          </p:cNvPr>
          <p:cNvSpPr/>
          <p:nvPr/>
        </p:nvSpPr>
        <p:spPr>
          <a:xfrm>
            <a:off x="1535311" y="3413937"/>
            <a:ext cx="2927033" cy="1403509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64"/>
              </a:lnSpc>
              <a:buNone/>
            </a:pPr>
            <a:r>
              <a:rPr lang="en-US" sz="1727" dirty="0">
                <a:solidFill>
                  <a:srgbClr val="DAD8E9"/>
                </a:solidFill>
                <a:latin typeface="Mukta" pitchFamily="34" charset="0"/>
                <a:ea typeface="Mukta" pitchFamily="34" charset="-122"/>
                <a:cs typeface="Mukta" pitchFamily="34" charset="-120"/>
              </a:rPr>
              <a:t>AI's use of personal data raises concerns about privacy, data protection, and ensuring ethical use of student information.</a:t>
            </a:r>
            <a:endParaRPr lang="en-US" sz="1727" dirty="0"/>
          </a:p>
        </p:txBody>
      </p:sp>
      <p:sp>
        <p:nvSpPr>
          <p:cNvPr id="25" name="Shape 6">
            <a:extLst>
              <a:ext uri="{FF2B5EF4-FFF2-40B4-BE49-F238E27FC236}">
                <a16:creationId xmlns:a16="http://schemas.microsoft.com/office/drawing/2014/main" id="{7687AC77-C640-F381-7DBB-153E3F54A956}"/>
              </a:ext>
            </a:extLst>
          </p:cNvPr>
          <p:cNvSpPr/>
          <p:nvPr/>
        </p:nvSpPr>
        <p:spPr>
          <a:xfrm>
            <a:off x="4681657" y="2433933"/>
            <a:ext cx="493514" cy="493514"/>
          </a:xfrm>
          <a:prstGeom prst="roundRect">
            <a:avLst>
              <a:gd name="adj" fmla="val 20002"/>
            </a:avLst>
          </a:prstGeom>
          <a:solidFill>
            <a:srgbClr val="542C49"/>
          </a:solidFill>
          <a:ln w="13692">
            <a:solidFill>
              <a:srgbClr val="643557"/>
            </a:solidFill>
            <a:prstDash val="solid"/>
          </a:ln>
        </p:spPr>
        <p:txBody>
          <a:bodyPr/>
          <a:lstStyle/>
          <a:p>
            <a:endParaRPr lang="en-ZA"/>
          </a:p>
        </p:txBody>
      </p:sp>
      <p:sp>
        <p:nvSpPr>
          <p:cNvPr id="26" name="Text 7">
            <a:extLst>
              <a:ext uri="{FF2B5EF4-FFF2-40B4-BE49-F238E27FC236}">
                <a16:creationId xmlns:a16="http://schemas.microsoft.com/office/drawing/2014/main" id="{1CEDC608-DE78-3CB3-5BFC-3C7EB491FCB6}"/>
              </a:ext>
            </a:extLst>
          </p:cNvPr>
          <p:cNvSpPr/>
          <p:nvPr/>
        </p:nvSpPr>
        <p:spPr>
          <a:xfrm>
            <a:off x="4833104" y="2475010"/>
            <a:ext cx="190500" cy="411361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3239"/>
              </a:lnSpc>
              <a:buNone/>
            </a:pPr>
            <a:r>
              <a:rPr lang="en-US" sz="2591" dirty="0">
                <a:solidFill>
                  <a:srgbClr val="DAD8E9"/>
                </a:solidFill>
                <a:latin typeface="Prompt" pitchFamily="34" charset="0"/>
                <a:ea typeface="Prompt" pitchFamily="34" charset="-122"/>
                <a:cs typeface="Prompt" pitchFamily="34" charset="-120"/>
              </a:rPr>
              <a:t>2</a:t>
            </a:r>
            <a:endParaRPr lang="en-US" sz="2591" dirty="0"/>
          </a:p>
        </p:txBody>
      </p:sp>
      <p:sp>
        <p:nvSpPr>
          <p:cNvPr id="27" name="Text 8">
            <a:extLst>
              <a:ext uri="{FF2B5EF4-FFF2-40B4-BE49-F238E27FC236}">
                <a16:creationId xmlns:a16="http://schemas.microsoft.com/office/drawing/2014/main" id="{1FC49F71-F731-A1D7-4024-5F1638B78B52}"/>
              </a:ext>
            </a:extLst>
          </p:cNvPr>
          <p:cNvSpPr/>
          <p:nvPr/>
        </p:nvSpPr>
        <p:spPr>
          <a:xfrm>
            <a:off x="5394484" y="2509300"/>
            <a:ext cx="2927033" cy="685324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699"/>
              </a:lnSpc>
              <a:buNone/>
            </a:pPr>
            <a:r>
              <a:rPr lang="en-US" sz="2159" dirty="0">
                <a:solidFill>
                  <a:srgbClr val="DAD8E9"/>
                </a:solidFill>
                <a:latin typeface="Prompt" pitchFamily="34" charset="0"/>
                <a:ea typeface="Prompt" pitchFamily="34" charset="-122"/>
                <a:cs typeface="Prompt" pitchFamily="34" charset="-120"/>
              </a:rPr>
              <a:t>Ethical Considerations</a:t>
            </a:r>
            <a:endParaRPr lang="en-US" sz="2159" dirty="0"/>
          </a:p>
        </p:txBody>
      </p:sp>
      <p:sp>
        <p:nvSpPr>
          <p:cNvPr id="28" name="Text 9">
            <a:extLst>
              <a:ext uri="{FF2B5EF4-FFF2-40B4-BE49-F238E27FC236}">
                <a16:creationId xmlns:a16="http://schemas.microsoft.com/office/drawing/2014/main" id="{4C2AC870-D706-FDA6-B384-F440C03EB526}"/>
              </a:ext>
            </a:extLst>
          </p:cNvPr>
          <p:cNvSpPr/>
          <p:nvPr/>
        </p:nvSpPr>
        <p:spPr>
          <a:xfrm>
            <a:off x="5394484" y="3413937"/>
            <a:ext cx="2927033" cy="1754386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64"/>
              </a:lnSpc>
              <a:buNone/>
            </a:pPr>
            <a:r>
              <a:rPr lang="en-US" sz="1727" dirty="0">
                <a:solidFill>
                  <a:srgbClr val="DAD8E9"/>
                </a:solidFill>
                <a:latin typeface="Mukta" pitchFamily="34" charset="0"/>
                <a:ea typeface="Mukta" pitchFamily="34" charset="-122"/>
                <a:cs typeface="Mukta" pitchFamily="34" charset="-120"/>
              </a:rPr>
              <a:t>AI decisions, such as grading or recommending courses, must be fair, transparent, and free from bias, requiring careful regulation and oversight.</a:t>
            </a:r>
            <a:endParaRPr lang="en-US" sz="1727" dirty="0"/>
          </a:p>
        </p:txBody>
      </p:sp>
      <p:sp>
        <p:nvSpPr>
          <p:cNvPr id="29" name="Shape 10">
            <a:extLst>
              <a:ext uri="{FF2B5EF4-FFF2-40B4-BE49-F238E27FC236}">
                <a16:creationId xmlns:a16="http://schemas.microsoft.com/office/drawing/2014/main" id="{6BBFAF66-B88E-BC13-9616-C5811057DF4A}"/>
              </a:ext>
            </a:extLst>
          </p:cNvPr>
          <p:cNvSpPr/>
          <p:nvPr/>
        </p:nvSpPr>
        <p:spPr>
          <a:xfrm>
            <a:off x="822484" y="5558967"/>
            <a:ext cx="493514" cy="493514"/>
          </a:xfrm>
          <a:prstGeom prst="roundRect">
            <a:avLst>
              <a:gd name="adj" fmla="val 20002"/>
            </a:avLst>
          </a:prstGeom>
          <a:solidFill>
            <a:srgbClr val="542C49"/>
          </a:solidFill>
          <a:ln w="13692">
            <a:solidFill>
              <a:srgbClr val="643557"/>
            </a:solidFill>
            <a:prstDash val="solid"/>
          </a:ln>
        </p:spPr>
        <p:txBody>
          <a:bodyPr/>
          <a:lstStyle/>
          <a:p>
            <a:endParaRPr lang="en-ZA"/>
          </a:p>
        </p:txBody>
      </p:sp>
      <p:sp>
        <p:nvSpPr>
          <p:cNvPr id="30" name="Text 11">
            <a:extLst>
              <a:ext uri="{FF2B5EF4-FFF2-40B4-BE49-F238E27FC236}">
                <a16:creationId xmlns:a16="http://schemas.microsoft.com/office/drawing/2014/main" id="{07E3BB59-1A32-B140-6794-64524A8E570C}"/>
              </a:ext>
            </a:extLst>
          </p:cNvPr>
          <p:cNvSpPr/>
          <p:nvPr/>
        </p:nvSpPr>
        <p:spPr>
          <a:xfrm>
            <a:off x="973931" y="5600043"/>
            <a:ext cx="190500" cy="411361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3239"/>
              </a:lnSpc>
              <a:buNone/>
            </a:pPr>
            <a:r>
              <a:rPr lang="en-US" sz="2591" dirty="0">
                <a:solidFill>
                  <a:srgbClr val="DAD8E9"/>
                </a:solidFill>
                <a:latin typeface="Prompt" pitchFamily="34" charset="0"/>
                <a:ea typeface="Prompt" pitchFamily="34" charset="-122"/>
                <a:cs typeface="Prompt" pitchFamily="34" charset="-120"/>
              </a:rPr>
              <a:t>3</a:t>
            </a:r>
            <a:endParaRPr lang="en-US" sz="2591" dirty="0"/>
          </a:p>
        </p:txBody>
      </p:sp>
      <p:sp>
        <p:nvSpPr>
          <p:cNvPr id="31" name="Text 12">
            <a:extLst>
              <a:ext uri="{FF2B5EF4-FFF2-40B4-BE49-F238E27FC236}">
                <a16:creationId xmlns:a16="http://schemas.microsoft.com/office/drawing/2014/main" id="{76EE6152-EE57-9580-19B1-03068E10256B}"/>
              </a:ext>
            </a:extLst>
          </p:cNvPr>
          <p:cNvSpPr/>
          <p:nvPr/>
        </p:nvSpPr>
        <p:spPr>
          <a:xfrm>
            <a:off x="1535311" y="5634333"/>
            <a:ext cx="3977640" cy="34266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699"/>
              </a:lnSpc>
              <a:buNone/>
            </a:pPr>
            <a:r>
              <a:rPr lang="en-US" sz="2159" dirty="0">
                <a:solidFill>
                  <a:srgbClr val="DAD8E9"/>
                </a:solidFill>
                <a:latin typeface="Prompt" pitchFamily="34" charset="0"/>
                <a:ea typeface="Prompt" pitchFamily="34" charset="-122"/>
                <a:cs typeface="Prompt" pitchFamily="34" charset="-120"/>
              </a:rPr>
              <a:t>Teacher Training and Support</a:t>
            </a:r>
            <a:endParaRPr lang="en-US" sz="2159" dirty="0"/>
          </a:p>
        </p:txBody>
      </p:sp>
      <p:sp>
        <p:nvSpPr>
          <p:cNvPr id="32" name="Text 13">
            <a:extLst>
              <a:ext uri="{FF2B5EF4-FFF2-40B4-BE49-F238E27FC236}">
                <a16:creationId xmlns:a16="http://schemas.microsoft.com/office/drawing/2014/main" id="{24503D5B-90F5-4B97-C2D9-54751738B756}"/>
              </a:ext>
            </a:extLst>
          </p:cNvPr>
          <p:cNvSpPr/>
          <p:nvPr/>
        </p:nvSpPr>
        <p:spPr>
          <a:xfrm>
            <a:off x="1535311" y="6196308"/>
            <a:ext cx="6786205" cy="701754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64"/>
              </a:lnSpc>
              <a:buNone/>
            </a:pPr>
            <a:r>
              <a:rPr lang="en-US" sz="1727" dirty="0">
                <a:solidFill>
                  <a:srgbClr val="DAD8E9"/>
                </a:solidFill>
                <a:latin typeface="Mukta" pitchFamily="34" charset="0"/>
                <a:ea typeface="Mukta" pitchFamily="34" charset="-122"/>
                <a:cs typeface="Mukta" pitchFamily="34" charset="-120"/>
              </a:rPr>
              <a:t>Implementing AI effectively requires providing teachers with the training and support needed to understand and utilize these technologies.</a:t>
            </a:r>
            <a:endParaRPr lang="en-US" sz="1727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62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-45720"/>
            <a:ext cx="14630400" cy="8229600"/>
          </a:xfrm>
          <a:prstGeom prst="rect">
            <a:avLst/>
          </a:prstGeom>
          <a:solidFill>
            <a:srgbClr val="0B0C23">
              <a:alpha val="75000"/>
            </a:srgbClr>
          </a:solidFill>
          <a:ln w="13692">
            <a:solidFill>
              <a:srgbClr val="FFFFFF">
                <a:alpha val="16000"/>
              </a:srgbClr>
            </a:solidFill>
            <a:prstDash val="solid"/>
          </a:ln>
        </p:spPr>
        <p:txBody>
          <a:bodyPr/>
          <a:lstStyle/>
          <a:p>
            <a:endParaRPr lang="en-ZA"/>
          </a:p>
        </p:txBody>
      </p:sp>
      <p:sp>
        <p:nvSpPr>
          <p:cNvPr id="4" name="Text 1"/>
          <p:cNvSpPr/>
          <p:nvPr/>
        </p:nvSpPr>
        <p:spPr>
          <a:xfrm>
            <a:off x="822484" y="604361"/>
            <a:ext cx="7978616" cy="2056328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5398"/>
              </a:lnSpc>
              <a:buNone/>
            </a:pPr>
            <a:r>
              <a:rPr lang="en-US" sz="4318" dirty="0">
                <a:solidFill>
                  <a:srgbClr val="C6BFEE"/>
                </a:solidFill>
                <a:latin typeface="Prompt" pitchFamily="34" charset="0"/>
                <a:ea typeface="Prompt" pitchFamily="34" charset="-122"/>
                <a:cs typeface="Prompt" pitchFamily="34" charset="-120"/>
              </a:rPr>
              <a:t>Challenges of Implementing AI in Education</a:t>
            </a:r>
            <a:endParaRPr lang="en-US" sz="4318" dirty="0"/>
          </a:p>
        </p:txBody>
      </p:sp>
      <p:pic>
        <p:nvPicPr>
          <p:cNvPr id="1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pic>
        <p:nvPicPr>
          <p:cNvPr id="18" name="Image 2" descr="preencoded.png">
            <a:hlinkClick r:id="rId5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42153" y="7589520"/>
            <a:ext cx="2296807" cy="548640"/>
          </a:xfrm>
          <a:prstGeom prst="rect">
            <a:avLst/>
          </a:prstGeom>
        </p:spPr>
      </p:pic>
      <p:sp>
        <p:nvSpPr>
          <p:cNvPr id="19" name="Shape 0">
            <a:extLst>
              <a:ext uri="{FF2B5EF4-FFF2-40B4-BE49-F238E27FC236}">
                <a16:creationId xmlns:a16="http://schemas.microsoft.com/office/drawing/2014/main" id="{84AD366E-7A71-D1C6-248A-9C7A46090EB5}"/>
              </a:ext>
            </a:extLst>
          </p:cNvPr>
          <p:cNvSpPr/>
          <p:nvPr/>
        </p:nvSpPr>
        <p:spPr>
          <a:xfrm>
            <a:off x="0" y="-678"/>
            <a:ext cx="14630400" cy="8229600"/>
          </a:xfrm>
          <a:prstGeom prst="rect">
            <a:avLst/>
          </a:prstGeom>
          <a:solidFill>
            <a:srgbClr val="0B0C23">
              <a:alpha val="75000"/>
            </a:srgbClr>
          </a:solidFill>
          <a:ln w="13692">
            <a:solidFill>
              <a:srgbClr val="FFFFFF">
                <a:alpha val="16000"/>
              </a:srgbClr>
            </a:solidFill>
            <a:prstDash val="solid"/>
          </a:ln>
        </p:spPr>
        <p:txBody>
          <a:bodyPr/>
          <a:lstStyle/>
          <a:p>
            <a:endParaRPr lang="en-ZA"/>
          </a:p>
        </p:txBody>
      </p:sp>
      <p:sp>
        <p:nvSpPr>
          <p:cNvPr id="20" name="Text 1">
            <a:extLst>
              <a:ext uri="{FF2B5EF4-FFF2-40B4-BE49-F238E27FC236}">
                <a16:creationId xmlns:a16="http://schemas.microsoft.com/office/drawing/2014/main" id="{7E954D42-2A66-D737-AA3C-7497C1A5F025}"/>
              </a:ext>
            </a:extLst>
          </p:cNvPr>
          <p:cNvSpPr/>
          <p:nvPr/>
        </p:nvSpPr>
        <p:spPr>
          <a:xfrm>
            <a:off x="822484" y="512921"/>
            <a:ext cx="7978616" cy="1637882"/>
          </a:xfrm>
          <a:prstGeom prst="rect">
            <a:avLst/>
          </a:prstGeom>
          <a:solidFill>
            <a:srgbClr val="0C0C22"/>
          </a:solidFill>
          <a:ln/>
        </p:spPr>
        <p:txBody>
          <a:bodyPr wrap="square" rtlCol="0" anchor="t"/>
          <a:lstStyle/>
          <a:p>
            <a:pPr marL="0" indent="0">
              <a:lnSpc>
                <a:spcPts val="5398"/>
              </a:lnSpc>
              <a:buNone/>
            </a:pPr>
            <a:r>
              <a:rPr lang="en-US" sz="4318" dirty="0">
                <a:solidFill>
                  <a:srgbClr val="C6BFEE"/>
                </a:solidFill>
                <a:latin typeface="Prompt" pitchFamily="34" charset="0"/>
                <a:ea typeface="Prompt" pitchFamily="34" charset="-122"/>
                <a:cs typeface="Prompt" pitchFamily="34" charset="-120"/>
              </a:rPr>
              <a:t>More resources</a:t>
            </a:r>
            <a:endParaRPr lang="en-US" sz="4318" dirty="0"/>
          </a:p>
        </p:txBody>
      </p:sp>
      <p:pic>
        <p:nvPicPr>
          <p:cNvPr id="1026" name="Picture 2" descr="smiling robot in a classroom">
            <a:extLst>
              <a:ext uri="{FF2B5EF4-FFF2-40B4-BE49-F238E27FC236}">
                <a16:creationId xmlns:a16="http://schemas.microsoft.com/office/drawing/2014/main" id="{0C7C95BD-C5AE-72E7-D2ED-361CEA3422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2724" y="0"/>
            <a:ext cx="8229600" cy="82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 2">
            <a:extLst>
              <a:ext uri="{FF2B5EF4-FFF2-40B4-BE49-F238E27FC236}">
                <a16:creationId xmlns:a16="http://schemas.microsoft.com/office/drawing/2014/main" id="{3AC4D906-2157-77BD-FFA8-01D77609BC32}"/>
              </a:ext>
            </a:extLst>
          </p:cNvPr>
          <p:cNvSpPr/>
          <p:nvPr/>
        </p:nvSpPr>
        <p:spPr>
          <a:xfrm>
            <a:off x="964741" y="1772880"/>
            <a:ext cx="4163851" cy="5472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lnSpc>
                <a:spcPts val="2592"/>
              </a:lnSpc>
              <a:buNone/>
            </a:pPr>
            <a:r>
              <a:rPr lang="en-US" sz="2074" dirty="0">
                <a:solidFill>
                  <a:srgbClr val="C6BFEE"/>
                </a:solidFill>
                <a:latin typeface="Prompt" pitchFamily="34" charset="0"/>
                <a:ea typeface="Prompt" pitchFamily="34" charset="-122"/>
                <a:cs typeface="Prompt" pitchFamily="34" charset="-120"/>
              </a:rPr>
              <a:t>Join our AI </a:t>
            </a:r>
            <a:r>
              <a:rPr lang="en-US" sz="2074" dirty="0" err="1">
                <a:solidFill>
                  <a:srgbClr val="C6BFEE"/>
                </a:solidFill>
                <a:latin typeface="Prompt" pitchFamily="34" charset="0"/>
                <a:ea typeface="Prompt" pitchFamily="34" charset="-122"/>
                <a:cs typeface="Prompt" pitchFamily="34" charset="-120"/>
              </a:rPr>
              <a:t>wakelet</a:t>
            </a:r>
            <a:endParaRPr lang="en-US" sz="2074" dirty="0"/>
          </a:p>
        </p:txBody>
      </p:sp>
      <p:sp>
        <p:nvSpPr>
          <p:cNvPr id="34" name="Text 2">
            <a:extLst>
              <a:ext uri="{FF2B5EF4-FFF2-40B4-BE49-F238E27FC236}">
                <a16:creationId xmlns:a16="http://schemas.microsoft.com/office/drawing/2014/main" id="{46380644-9E34-33F7-0E95-53EFF521B5C4}"/>
              </a:ext>
            </a:extLst>
          </p:cNvPr>
          <p:cNvSpPr/>
          <p:nvPr/>
        </p:nvSpPr>
        <p:spPr>
          <a:xfrm>
            <a:off x="984942" y="4601576"/>
            <a:ext cx="4163851" cy="516792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lnSpc>
                <a:spcPts val="2592"/>
              </a:lnSpc>
              <a:buNone/>
            </a:pPr>
            <a:r>
              <a:rPr lang="en-US" sz="2074" dirty="0">
                <a:solidFill>
                  <a:srgbClr val="C6BFEE"/>
                </a:solidFill>
                <a:latin typeface="Prompt" pitchFamily="34" charset="0"/>
                <a:ea typeface="Prompt" pitchFamily="34" charset="-122"/>
                <a:cs typeface="Prompt" pitchFamily="34" charset="-120"/>
              </a:rPr>
              <a:t>Sign our exit ticket and get your copy of our latest list of Teachers AI tools</a:t>
            </a:r>
            <a:endParaRPr lang="en-US" sz="2074" dirty="0"/>
          </a:p>
        </p:txBody>
      </p:sp>
      <p:sp>
        <p:nvSpPr>
          <p:cNvPr id="35" name="Rectangle: Rounded Corners 34">
            <a:hlinkClick r:id="rId8"/>
            <a:extLst>
              <a:ext uri="{FF2B5EF4-FFF2-40B4-BE49-F238E27FC236}">
                <a16:creationId xmlns:a16="http://schemas.microsoft.com/office/drawing/2014/main" id="{DD5188B6-9A02-E9A9-45DF-D409AE775C04}"/>
              </a:ext>
            </a:extLst>
          </p:cNvPr>
          <p:cNvSpPr/>
          <p:nvPr/>
        </p:nvSpPr>
        <p:spPr>
          <a:xfrm>
            <a:off x="1036302" y="2204936"/>
            <a:ext cx="3217646" cy="579358"/>
          </a:xfrm>
          <a:prstGeom prst="roundRect">
            <a:avLst/>
          </a:prstGeom>
          <a:solidFill>
            <a:srgbClr val="A95B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E</a:t>
            </a:r>
            <a:r>
              <a:rPr lang="en-ZA" sz="2800" dirty="0"/>
              <a:t>CKED AI Wakelet</a:t>
            </a:r>
          </a:p>
        </p:txBody>
      </p:sp>
      <p:sp>
        <p:nvSpPr>
          <p:cNvPr id="36" name="Rectangle: Rounded Corners 35">
            <a:hlinkClick r:id="rId9"/>
            <a:extLst>
              <a:ext uri="{FF2B5EF4-FFF2-40B4-BE49-F238E27FC236}">
                <a16:creationId xmlns:a16="http://schemas.microsoft.com/office/drawing/2014/main" id="{92B2767D-3761-BE8C-5485-4E53D94224F3}"/>
              </a:ext>
            </a:extLst>
          </p:cNvPr>
          <p:cNvSpPr/>
          <p:nvPr/>
        </p:nvSpPr>
        <p:spPr>
          <a:xfrm>
            <a:off x="1005143" y="5977515"/>
            <a:ext cx="3217646" cy="579358"/>
          </a:xfrm>
          <a:prstGeom prst="roundRect">
            <a:avLst/>
          </a:prstGeom>
          <a:solidFill>
            <a:srgbClr val="A95B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Exit ticket</a:t>
            </a:r>
            <a:endParaRPr lang="en-ZA" sz="2800" dirty="0"/>
          </a:p>
        </p:txBody>
      </p:sp>
      <p:sp>
        <p:nvSpPr>
          <p:cNvPr id="5" name="Text 2">
            <a:extLst>
              <a:ext uri="{FF2B5EF4-FFF2-40B4-BE49-F238E27FC236}">
                <a16:creationId xmlns:a16="http://schemas.microsoft.com/office/drawing/2014/main" id="{CDE196BC-74B7-3A17-B031-359C56BC701A}"/>
              </a:ext>
            </a:extLst>
          </p:cNvPr>
          <p:cNvSpPr/>
          <p:nvPr/>
        </p:nvSpPr>
        <p:spPr>
          <a:xfrm>
            <a:off x="964741" y="3211217"/>
            <a:ext cx="4163851" cy="5472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lnSpc>
                <a:spcPts val="2592"/>
              </a:lnSpc>
              <a:buNone/>
            </a:pPr>
            <a:r>
              <a:rPr lang="en-US" sz="2074" dirty="0">
                <a:solidFill>
                  <a:srgbClr val="C6BFEE"/>
                </a:solidFill>
                <a:latin typeface="Prompt" pitchFamily="34" charset="0"/>
                <a:ea typeface="Prompt" pitchFamily="34" charset="-122"/>
                <a:cs typeface="Prompt" pitchFamily="34" charset="-120"/>
              </a:rPr>
              <a:t>KILT e-Learning AI collection</a:t>
            </a:r>
            <a:endParaRPr lang="en-US" sz="2074" dirty="0"/>
          </a:p>
        </p:txBody>
      </p:sp>
      <p:sp>
        <p:nvSpPr>
          <p:cNvPr id="6" name="Rectangle: Rounded Corners 5">
            <a:hlinkClick r:id="rId8"/>
            <a:extLst>
              <a:ext uri="{FF2B5EF4-FFF2-40B4-BE49-F238E27FC236}">
                <a16:creationId xmlns:a16="http://schemas.microsoft.com/office/drawing/2014/main" id="{4093734F-22D0-361B-E73A-98499E1A7D35}"/>
              </a:ext>
            </a:extLst>
          </p:cNvPr>
          <p:cNvSpPr/>
          <p:nvPr/>
        </p:nvSpPr>
        <p:spPr>
          <a:xfrm>
            <a:off x="964741" y="3675371"/>
            <a:ext cx="3888395" cy="579358"/>
          </a:xfrm>
          <a:prstGeom prst="roundRect">
            <a:avLst/>
          </a:prstGeom>
          <a:solidFill>
            <a:srgbClr val="A95B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KILT e-Learning</a:t>
            </a:r>
            <a:r>
              <a:rPr lang="en-ZA" sz="2800" dirty="0"/>
              <a:t> Wakelet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8B17D44-6F11-824B-6662-C2017EC8335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05555" y="6989102"/>
            <a:ext cx="2279140" cy="600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4610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B0C23">
              <a:alpha val="75000"/>
            </a:srgbClr>
          </a:solidFill>
          <a:ln w="13811">
            <a:solidFill>
              <a:srgbClr val="FFFFFF">
                <a:alpha val="16000"/>
              </a:srgbClr>
            </a:solidFill>
            <a:prstDash val="solid"/>
          </a:ln>
        </p:spPr>
        <p:txBody>
          <a:bodyPr/>
          <a:lstStyle/>
          <a:p>
            <a:endParaRPr lang="en-ZA"/>
          </a:p>
        </p:txBody>
      </p:sp>
      <p:sp>
        <p:nvSpPr>
          <p:cNvPr id="4" name="Text 1"/>
          <p:cNvSpPr/>
          <p:nvPr/>
        </p:nvSpPr>
        <p:spPr>
          <a:xfrm>
            <a:off x="833199" y="800933"/>
            <a:ext cx="4443889" cy="69437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5468"/>
              </a:lnSpc>
              <a:buNone/>
            </a:pPr>
            <a:r>
              <a:rPr lang="en-US" sz="4374" dirty="0">
                <a:solidFill>
                  <a:srgbClr val="C6BFEE"/>
                </a:solidFill>
                <a:latin typeface="Prompt" pitchFamily="34" charset="0"/>
                <a:ea typeface="Prompt" pitchFamily="34" charset="-122"/>
                <a:cs typeface="Prompt" pitchFamily="34" charset="-120"/>
              </a:rPr>
              <a:t>Conclusion</a:t>
            </a:r>
            <a:endParaRPr lang="en-US" sz="4374" dirty="0"/>
          </a:p>
        </p:txBody>
      </p:sp>
      <p:sp>
        <p:nvSpPr>
          <p:cNvPr id="5" name="Text 2"/>
          <p:cNvSpPr/>
          <p:nvPr/>
        </p:nvSpPr>
        <p:spPr>
          <a:xfrm>
            <a:off x="833200" y="1828562"/>
            <a:ext cx="5005626" cy="106620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99"/>
              </a:lnSpc>
              <a:buNone/>
            </a:pPr>
            <a:r>
              <a:rPr lang="en-US" sz="1750" dirty="0">
                <a:solidFill>
                  <a:srgbClr val="DAD8E9"/>
                </a:solidFill>
                <a:latin typeface="Mukta" pitchFamily="34" charset="0"/>
                <a:ea typeface="Mukta" pitchFamily="34" charset="-122"/>
                <a:cs typeface="Mukta" pitchFamily="34" charset="-120"/>
              </a:rPr>
              <a:t>Embracing AI in education has the potential to revolutionize student learning, improve outcomes, and empower teachers. Let's embrace this transformative technology for the future of education.</a:t>
            </a:r>
            <a:endParaRPr lang="en-US" sz="17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pic>
        <p:nvPicPr>
          <p:cNvPr id="16386" name="Picture 2" descr="Futuristic teaching">
            <a:extLst>
              <a:ext uri="{FF2B5EF4-FFF2-40B4-BE49-F238E27FC236}">
                <a16:creationId xmlns:a16="http://schemas.microsoft.com/office/drawing/2014/main" id="{7B0A8B3C-836D-9441-1E14-847C72D2D4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286500" y="0"/>
            <a:ext cx="8229600" cy="82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1">
            <a:extLst>
              <a:ext uri="{FF2B5EF4-FFF2-40B4-BE49-F238E27FC236}">
                <a16:creationId xmlns:a16="http://schemas.microsoft.com/office/drawing/2014/main" id="{247E4403-3EE6-F535-B87C-5FC418F22C9B}"/>
              </a:ext>
            </a:extLst>
          </p:cNvPr>
          <p:cNvSpPr/>
          <p:nvPr/>
        </p:nvSpPr>
        <p:spPr>
          <a:xfrm>
            <a:off x="833198" y="3908550"/>
            <a:ext cx="4443889" cy="69437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5468"/>
              </a:lnSpc>
              <a:buNone/>
            </a:pPr>
            <a:r>
              <a:rPr lang="en-US" sz="4374" dirty="0">
                <a:solidFill>
                  <a:srgbClr val="C6BFEE"/>
                </a:solidFill>
                <a:latin typeface="Prompt" pitchFamily="34" charset="0"/>
                <a:ea typeface="Prompt" pitchFamily="34" charset="-122"/>
                <a:cs typeface="Prompt" pitchFamily="34" charset="-120"/>
              </a:rPr>
              <a:t>Thank You</a:t>
            </a:r>
            <a:endParaRPr lang="en-US" sz="4374" dirty="0"/>
          </a:p>
        </p:txBody>
      </p:sp>
      <p:sp>
        <p:nvSpPr>
          <p:cNvPr id="10" name="Text 3">
            <a:extLst>
              <a:ext uri="{FF2B5EF4-FFF2-40B4-BE49-F238E27FC236}">
                <a16:creationId xmlns:a16="http://schemas.microsoft.com/office/drawing/2014/main" id="{842CE2AE-F685-17BE-8B2C-E4466C8A86A6}"/>
              </a:ext>
            </a:extLst>
          </p:cNvPr>
          <p:cNvSpPr/>
          <p:nvPr/>
        </p:nvSpPr>
        <p:spPr>
          <a:xfrm>
            <a:off x="833200" y="4974886"/>
            <a:ext cx="7477601" cy="106620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99"/>
              </a:lnSpc>
              <a:buNone/>
            </a:pPr>
            <a:r>
              <a:rPr lang="en-US" sz="2000" b="1" dirty="0">
                <a:solidFill>
                  <a:srgbClr val="FFFFFF"/>
                </a:solidFill>
                <a:latin typeface="Mukta" pitchFamily="34" charset="0"/>
                <a:ea typeface="Mukta" pitchFamily="34" charset="-122"/>
                <a:cs typeface="Mukta" pitchFamily="34" charset="-120"/>
              </a:rPr>
              <a:t>Memory </a:t>
            </a:r>
            <a:r>
              <a:rPr lang="en-US" sz="2000" b="1" dirty="0" err="1">
                <a:solidFill>
                  <a:srgbClr val="FFFFFF"/>
                </a:solidFill>
                <a:latin typeface="Mukta" pitchFamily="34" charset="0"/>
                <a:ea typeface="Mukta" pitchFamily="34" charset="-122"/>
                <a:cs typeface="Mukta" pitchFamily="34" charset="-120"/>
              </a:rPr>
              <a:t>Dizha</a:t>
            </a:r>
            <a:r>
              <a:rPr lang="en-US" sz="2000" b="1" dirty="0">
                <a:solidFill>
                  <a:srgbClr val="FFFFFF"/>
                </a:solidFill>
                <a:latin typeface="Mukta" pitchFamily="34" charset="0"/>
                <a:ea typeface="Mukta" pitchFamily="34" charset="-122"/>
                <a:cs typeface="Mukta" pitchFamily="34" charset="-120"/>
              </a:rPr>
              <a:t> </a:t>
            </a:r>
          </a:p>
          <a:p>
            <a:pPr marL="0" indent="0">
              <a:lnSpc>
                <a:spcPts val="2799"/>
              </a:lnSpc>
              <a:buNone/>
            </a:pPr>
            <a:r>
              <a:rPr lang="en-US" sz="2000" b="1" dirty="0">
                <a:solidFill>
                  <a:srgbClr val="FFFFFF"/>
                </a:solidFill>
                <a:latin typeface="Mukta" pitchFamily="34" charset="0"/>
                <a:ea typeface="Mukta" pitchFamily="34" charset="-122"/>
                <a:cs typeface="Mukta" pitchFamily="34" charset="-120"/>
              </a:rPr>
              <a:t>memory.DIzha@westerncape.gov.za</a:t>
            </a:r>
            <a:br>
              <a:rPr lang="en-US" sz="2000" b="1" dirty="0">
                <a:solidFill>
                  <a:srgbClr val="FFFFFF"/>
                </a:solidFill>
                <a:latin typeface="Mukta" pitchFamily="34" charset="0"/>
                <a:ea typeface="Mukta" pitchFamily="34" charset="-122"/>
                <a:cs typeface="Mukta" pitchFamily="34" charset="-120"/>
              </a:rPr>
            </a:br>
            <a:r>
              <a:rPr lang="en-US" sz="2000" dirty="0">
                <a:solidFill>
                  <a:srgbClr val="DAD8E9"/>
                </a:solidFill>
                <a:latin typeface="Mukta" pitchFamily="34" charset="0"/>
                <a:ea typeface="Mukta" pitchFamily="34" charset="-122"/>
                <a:cs typeface="Mukta" pitchFamily="34" charset="-120"/>
              </a:rPr>
              <a:t>
</a:t>
            </a:r>
            <a:r>
              <a:rPr lang="en-US" sz="2000" b="1" dirty="0">
                <a:solidFill>
                  <a:srgbClr val="FFFFFF"/>
                </a:solidFill>
                <a:latin typeface="Mukta" pitchFamily="34" charset="0"/>
                <a:ea typeface="Mukta" pitchFamily="34" charset="-122"/>
                <a:cs typeface="Mukta" pitchFamily="34" charset="-120"/>
              </a:rPr>
              <a:t>Maggie Verster</a:t>
            </a:r>
            <a:br>
              <a:rPr lang="en-US" sz="2000" b="1" dirty="0">
                <a:solidFill>
                  <a:srgbClr val="FFFFFF"/>
                </a:solidFill>
                <a:latin typeface="Mukta" pitchFamily="34" charset="0"/>
                <a:ea typeface="Mukta" pitchFamily="34" charset="-122"/>
                <a:cs typeface="Mukta" pitchFamily="34" charset="-120"/>
              </a:rPr>
            </a:br>
            <a:r>
              <a:rPr lang="en-US" sz="2000" b="1" dirty="0">
                <a:solidFill>
                  <a:schemeClr val="bg1"/>
                </a:solidFill>
                <a:latin typeface="Mukta" pitchFamily="34" charset="0"/>
                <a:ea typeface="Mukta" pitchFamily="34" charset="-122"/>
                <a:cs typeface="Mukta" pitchFamily="34" charset="-12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maggiev@kilt.org.za</a:t>
            </a:r>
            <a:endParaRPr lang="en-US" sz="2000" b="1" dirty="0">
              <a:solidFill>
                <a:schemeClr val="bg1"/>
              </a:solidFill>
              <a:latin typeface="Mukta" pitchFamily="34" charset="0"/>
              <a:ea typeface="Mukta" pitchFamily="34" charset="-122"/>
              <a:cs typeface="Mukta" pitchFamily="34" charset="-120"/>
            </a:endParaRPr>
          </a:p>
          <a:p>
            <a:pPr marL="0" indent="0">
              <a:lnSpc>
                <a:spcPts val="2799"/>
              </a:lnSpc>
              <a:buNone/>
            </a:pPr>
            <a:r>
              <a:rPr lang="en-US" sz="2000" b="1" dirty="0">
                <a:solidFill>
                  <a:srgbClr val="FFFFFF"/>
                </a:solidFill>
                <a:latin typeface="Mukta" pitchFamily="34" charset="0"/>
                <a:ea typeface="Mukta" pitchFamily="34" charset="-122"/>
              </a:rPr>
              <a:t>www.klearning.co.za</a:t>
            </a:r>
            <a:endParaRPr lang="en-US" sz="2000" dirty="0"/>
          </a:p>
        </p:txBody>
      </p:sp>
      <p:pic>
        <p:nvPicPr>
          <p:cNvPr id="7" name="Picture 2" descr="Preview of your QR Code">
            <a:extLst>
              <a:ext uri="{FF2B5EF4-FFF2-40B4-BE49-F238E27FC236}">
                <a16:creationId xmlns:a16="http://schemas.microsoft.com/office/drawing/2014/main" id="{117C63B8-356E-31D4-C694-7ACDBE3394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566601"/>
            <a:ext cx="2095500" cy="209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081C102-F082-2A1F-9154-B2EF7C08562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48500" y="2894767"/>
            <a:ext cx="1771663" cy="46672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53340"/>
            <a:ext cx="14630400" cy="82296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136141" y="476792"/>
            <a:ext cx="5332690" cy="833199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6561"/>
              </a:lnSpc>
              <a:buNone/>
            </a:pPr>
            <a:r>
              <a:rPr lang="en-US" sz="5249" dirty="0">
                <a:solidFill>
                  <a:srgbClr val="C6BFEE"/>
                </a:solidFill>
                <a:latin typeface="Prompt" pitchFamily="34" charset="0"/>
                <a:ea typeface="Prompt" pitchFamily="34" charset="-122"/>
                <a:cs typeface="Prompt" pitchFamily="34" charset="-120"/>
              </a:rPr>
              <a:t>AI – Adapt or DAI</a:t>
            </a:r>
            <a:endParaRPr lang="en-US" sz="5249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3792C3D-4028-F34D-9ABE-264C484F49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1693" y="7411399"/>
            <a:ext cx="2962297" cy="452441"/>
          </a:xfrm>
          <a:prstGeom prst="rect">
            <a:avLst/>
          </a:prstGeom>
        </p:spPr>
      </p:pic>
      <p:pic>
        <p:nvPicPr>
          <p:cNvPr id="13" name="Picture 2" descr="an old winding phone  that needs a switchboard operator">
            <a:extLst>
              <a:ext uri="{FF2B5EF4-FFF2-40B4-BE49-F238E27FC236}">
                <a16:creationId xmlns:a16="http://schemas.microsoft.com/office/drawing/2014/main" id="{0A9ABEBF-31D8-7292-E25F-78383A5A11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523" y="1695083"/>
            <a:ext cx="5235658" cy="5152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 2" descr="preencoded.png">
            <a:hlinkClick r:id="rId6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242153" y="7589520"/>
            <a:ext cx="2296807" cy="548640"/>
          </a:xfrm>
          <a:prstGeom prst="rect">
            <a:avLst/>
          </a:prstGeom>
        </p:spPr>
      </p:pic>
      <p:pic>
        <p:nvPicPr>
          <p:cNvPr id="14" name="Picture 2" descr="A purple bly skeleton face">
            <a:extLst>
              <a:ext uri="{FF2B5EF4-FFF2-40B4-BE49-F238E27FC236}">
                <a16:creationId xmlns:a16="http://schemas.microsoft.com/office/drawing/2014/main" id="{AE7D885B-F9F1-F6C9-4537-6808FCB937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5" r="11754"/>
          <a:stretch/>
        </p:blipFill>
        <p:spPr bwMode="auto">
          <a:xfrm flipH="1">
            <a:off x="8065985" y="53340"/>
            <a:ext cx="6355080" cy="803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82059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136141" y="476792"/>
            <a:ext cx="5332690" cy="833199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6561"/>
              </a:lnSpc>
              <a:buNone/>
            </a:pPr>
            <a:r>
              <a:rPr lang="en-US" sz="5249" dirty="0">
                <a:solidFill>
                  <a:srgbClr val="C6BFEE"/>
                </a:solidFill>
                <a:latin typeface="Prompt" pitchFamily="34" charset="0"/>
                <a:ea typeface="Prompt" pitchFamily="34" charset="-122"/>
                <a:cs typeface="Prompt" pitchFamily="34" charset="-120"/>
              </a:rPr>
              <a:t>AI – Adapt or DAI</a:t>
            </a:r>
            <a:endParaRPr lang="en-US" sz="5249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3792C3D-4028-F34D-9ABE-264C484F49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1693" y="7411399"/>
            <a:ext cx="2962297" cy="452441"/>
          </a:xfrm>
          <a:prstGeom prst="rect">
            <a:avLst/>
          </a:prstGeom>
        </p:spPr>
      </p:pic>
      <p:pic>
        <p:nvPicPr>
          <p:cNvPr id="8" name="Image 2" descr="preencoded.png">
            <a:hlinkClick r:id="rId5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42153" y="7581900"/>
            <a:ext cx="2296807" cy="548640"/>
          </a:xfrm>
          <a:prstGeom prst="rect">
            <a:avLst/>
          </a:prstGeom>
        </p:spPr>
      </p:pic>
      <p:pic>
        <p:nvPicPr>
          <p:cNvPr id="5" name="Picture 2" descr="A purple bly skeleton face">
            <a:extLst>
              <a:ext uri="{FF2B5EF4-FFF2-40B4-BE49-F238E27FC236}">
                <a16:creationId xmlns:a16="http://schemas.microsoft.com/office/drawing/2014/main" id="{1FC013FE-9CF3-E09B-0E45-D7230EF763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5" r="19017"/>
          <a:stretch/>
        </p:blipFill>
        <p:spPr bwMode="auto">
          <a:xfrm flipH="1">
            <a:off x="8882056" y="38100"/>
            <a:ext cx="5771203" cy="803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an old phone booth">
            <a:extLst>
              <a:ext uri="{FF2B5EF4-FFF2-40B4-BE49-F238E27FC236}">
                <a16:creationId xmlns:a16="http://schemas.microsoft.com/office/drawing/2014/main" id="{6D73C962-6B53-5178-C267-7DC48BCAD2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399" y="1516379"/>
            <a:ext cx="5529259" cy="5529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41343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136141" y="476792"/>
            <a:ext cx="5332690" cy="833199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6561"/>
              </a:lnSpc>
              <a:buNone/>
            </a:pPr>
            <a:r>
              <a:rPr lang="en-US" sz="5249" dirty="0">
                <a:solidFill>
                  <a:srgbClr val="C6BFEE"/>
                </a:solidFill>
                <a:latin typeface="Prompt" pitchFamily="34" charset="0"/>
                <a:ea typeface="Prompt" pitchFamily="34" charset="-122"/>
                <a:cs typeface="Prompt" pitchFamily="34" charset="-120"/>
              </a:rPr>
              <a:t>AI – Adapt or DAI</a:t>
            </a:r>
            <a:endParaRPr lang="en-US" sz="5249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3792C3D-4028-F34D-9ABE-264C484F49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1693" y="7411399"/>
            <a:ext cx="2962297" cy="45244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3E96B08-CAFB-3EF5-7D3F-D18BA6D5BA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64" r="21842"/>
          <a:stretch/>
        </p:blipFill>
        <p:spPr bwMode="auto">
          <a:xfrm>
            <a:off x="558440" y="1600350"/>
            <a:ext cx="4099560" cy="5520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 2" descr="preencoded.png">
            <a:hlinkClick r:id="rId6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242153" y="7581900"/>
            <a:ext cx="2296807" cy="548640"/>
          </a:xfrm>
          <a:prstGeom prst="rect">
            <a:avLst/>
          </a:prstGeom>
        </p:spPr>
      </p:pic>
      <p:pic>
        <p:nvPicPr>
          <p:cNvPr id="5128" name="Picture 8" descr="A purple bly skeleton face">
            <a:extLst>
              <a:ext uri="{FF2B5EF4-FFF2-40B4-BE49-F238E27FC236}">
                <a16:creationId xmlns:a16="http://schemas.microsoft.com/office/drawing/2014/main" id="{94005D6A-7B8E-B0D2-6F5E-EF074BA7CD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44" r="9167"/>
          <a:stretch/>
        </p:blipFill>
        <p:spPr bwMode="auto">
          <a:xfrm>
            <a:off x="7863840" y="0"/>
            <a:ext cx="6697980" cy="82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arphone. Image 4 of 4">
            <a:extLst>
              <a:ext uri="{FF2B5EF4-FFF2-40B4-BE49-F238E27FC236}">
                <a16:creationId xmlns:a16="http://schemas.microsoft.com/office/drawing/2014/main" id="{D218D109-9A99-EBAB-76D3-B0A74A298C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6440" y="1786783"/>
            <a:ext cx="5023484" cy="5023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07210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136141" y="476792"/>
            <a:ext cx="5332690" cy="833199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6561"/>
              </a:lnSpc>
              <a:buNone/>
            </a:pPr>
            <a:r>
              <a:rPr lang="en-US" sz="5249" dirty="0">
                <a:solidFill>
                  <a:srgbClr val="C6BFEE"/>
                </a:solidFill>
                <a:latin typeface="Prompt" pitchFamily="34" charset="0"/>
                <a:ea typeface="Prompt" pitchFamily="34" charset="-122"/>
                <a:cs typeface="Prompt" pitchFamily="34" charset="-120"/>
              </a:rPr>
              <a:t>AI – Adapt or DAI</a:t>
            </a:r>
            <a:endParaRPr lang="en-US" sz="5249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3792C3D-4028-F34D-9ABE-264C484F49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1693" y="7411399"/>
            <a:ext cx="2962297" cy="452441"/>
          </a:xfrm>
          <a:prstGeom prst="rect">
            <a:avLst/>
          </a:prstGeom>
        </p:spPr>
      </p:pic>
      <p:pic>
        <p:nvPicPr>
          <p:cNvPr id="8" name="Image 2" descr="preencoded.png">
            <a:hlinkClick r:id="rId5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42153" y="7581900"/>
            <a:ext cx="2296807" cy="548640"/>
          </a:xfrm>
          <a:prstGeom prst="rect">
            <a:avLst/>
          </a:prstGeom>
        </p:spPr>
      </p:pic>
      <p:pic>
        <p:nvPicPr>
          <p:cNvPr id="9220" name="Picture 4" descr="red  desk phone on black background">
            <a:extLst>
              <a:ext uri="{FF2B5EF4-FFF2-40B4-BE49-F238E27FC236}">
                <a16:creationId xmlns:a16="http://schemas.microsoft.com/office/drawing/2014/main" id="{069F208E-9A8E-668A-DB25-EFEF9EF675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7340" y="1371600"/>
            <a:ext cx="5737860" cy="5737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A purple bly skeleton face">
            <a:extLst>
              <a:ext uri="{FF2B5EF4-FFF2-40B4-BE49-F238E27FC236}">
                <a16:creationId xmlns:a16="http://schemas.microsoft.com/office/drawing/2014/main" id="{24799B8E-2096-6086-A482-04153FC912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5" r="19017"/>
          <a:stretch/>
        </p:blipFill>
        <p:spPr bwMode="auto">
          <a:xfrm flipH="1">
            <a:off x="8882056" y="38100"/>
            <a:ext cx="5771203" cy="803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A purple bly skeleton face">
            <a:extLst>
              <a:ext uri="{FF2B5EF4-FFF2-40B4-BE49-F238E27FC236}">
                <a16:creationId xmlns:a16="http://schemas.microsoft.com/office/drawing/2014/main" id="{F734982C-B9CF-E6A3-421E-2BE9672517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4" r="15279"/>
          <a:stretch/>
        </p:blipFill>
        <p:spPr bwMode="auto">
          <a:xfrm>
            <a:off x="8663940" y="0"/>
            <a:ext cx="5783580" cy="82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08737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136141" y="476792"/>
            <a:ext cx="5332690" cy="833199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6561"/>
              </a:lnSpc>
              <a:buNone/>
            </a:pPr>
            <a:r>
              <a:rPr lang="en-US" sz="5249" dirty="0">
                <a:solidFill>
                  <a:srgbClr val="C6BFEE"/>
                </a:solidFill>
                <a:latin typeface="Prompt" pitchFamily="34" charset="0"/>
                <a:ea typeface="Prompt" pitchFamily="34" charset="-122"/>
                <a:cs typeface="Prompt" pitchFamily="34" charset="-120"/>
              </a:rPr>
              <a:t>AI – Adapt or DAI</a:t>
            </a:r>
            <a:endParaRPr lang="en-US" sz="5249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3792C3D-4028-F34D-9ABE-264C484F49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1693" y="7411399"/>
            <a:ext cx="2962297" cy="452441"/>
          </a:xfrm>
          <a:prstGeom prst="rect">
            <a:avLst/>
          </a:prstGeom>
        </p:spPr>
      </p:pic>
      <p:pic>
        <p:nvPicPr>
          <p:cNvPr id="8" name="Image 2" descr="preencoded.png">
            <a:hlinkClick r:id="rId5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42153" y="7581900"/>
            <a:ext cx="2296807" cy="548640"/>
          </a:xfrm>
          <a:prstGeom prst="rect">
            <a:avLst/>
          </a:prstGeom>
        </p:spPr>
      </p:pic>
      <p:pic>
        <p:nvPicPr>
          <p:cNvPr id="8194" name="Picture 2" descr="A purple bly skeleton face">
            <a:extLst>
              <a:ext uri="{FF2B5EF4-FFF2-40B4-BE49-F238E27FC236}">
                <a16:creationId xmlns:a16="http://schemas.microsoft.com/office/drawing/2014/main" id="{E9C707D4-AB85-3E1D-F5D2-5D2FD388A6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55" r="13519"/>
          <a:stretch/>
        </p:blipFill>
        <p:spPr bwMode="auto">
          <a:xfrm>
            <a:off x="8793480" y="-22860"/>
            <a:ext cx="5631180" cy="82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Nokia old mobile phone">
            <a:extLst>
              <a:ext uri="{FF2B5EF4-FFF2-40B4-BE49-F238E27FC236}">
                <a16:creationId xmlns:a16="http://schemas.microsoft.com/office/drawing/2014/main" id="{BCE8E738-2982-4477-720F-D49AF9A75D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1650" y="1735605"/>
            <a:ext cx="5250180" cy="5250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31816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136141" y="476792"/>
            <a:ext cx="5332690" cy="833199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6561"/>
              </a:lnSpc>
              <a:buNone/>
            </a:pPr>
            <a:r>
              <a:rPr lang="en-US" sz="5249" dirty="0">
                <a:solidFill>
                  <a:srgbClr val="C6BFEE"/>
                </a:solidFill>
                <a:latin typeface="Prompt" pitchFamily="34" charset="0"/>
                <a:ea typeface="Prompt" pitchFamily="34" charset="-122"/>
                <a:cs typeface="Prompt" pitchFamily="34" charset="-120"/>
              </a:rPr>
              <a:t>AI – Adapt or DAI</a:t>
            </a:r>
            <a:endParaRPr lang="en-US" sz="5249" dirty="0"/>
          </a:p>
        </p:txBody>
      </p:sp>
      <p:pic>
        <p:nvPicPr>
          <p:cNvPr id="8" name="Image 2" descr="preencoded.png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42153" y="7581900"/>
            <a:ext cx="2296807" cy="548640"/>
          </a:xfrm>
          <a:prstGeom prst="rect">
            <a:avLst/>
          </a:prstGeom>
        </p:spPr>
      </p:pic>
      <p:pic>
        <p:nvPicPr>
          <p:cNvPr id="3" name="Picture 8" descr="A purple bly skeleton face">
            <a:extLst>
              <a:ext uri="{FF2B5EF4-FFF2-40B4-BE49-F238E27FC236}">
                <a16:creationId xmlns:a16="http://schemas.microsoft.com/office/drawing/2014/main" id="{1E501B8F-F454-57A8-66DA-C9FF77696F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44" r="9167"/>
          <a:stretch/>
        </p:blipFill>
        <p:spPr bwMode="auto">
          <a:xfrm>
            <a:off x="7863840" y="0"/>
            <a:ext cx="6697980" cy="82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istory of mobile phones | What was the first mobile phone?">
            <a:extLst>
              <a:ext uri="{FF2B5EF4-FFF2-40B4-BE49-F238E27FC236}">
                <a16:creationId xmlns:a16="http://schemas.microsoft.com/office/drawing/2014/main" id="{D55F4D65-0BCF-932D-8F9C-D67BC73BE6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55" r="24241"/>
          <a:stretch/>
        </p:blipFill>
        <p:spPr bwMode="auto">
          <a:xfrm>
            <a:off x="1004388" y="1901958"/>
            <a:ext cx="5943961" cy="4890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83839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7098</TotalTime>
  <Words>1186</Words>
  <Application>Microsoft Office PowerPoint</Application>
  <PresentationFormat>Custom</PresentationFormat>
  <Paragraphs>165</Paragraphs>
  <Slides>34</Slides>
  <Notes>24</Notes>
  <HiddenSlides>13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0" baseType="lpstr">
      <vt:lpstr>Arial</vt:lpstr>
      <vt:lpstr>Calibri</vt:lpstr>
      <vt:lpstr>Mukta</vt:lpstr>
      <vt:lpstr>Prompt</vt:lpstr>
      <vt:lpstr>Tiempos Headline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Maggie Verster</cp:lastModifiedBy>
  <cp:revision>20</cp:revision>
  <cp:lastPrinted>2023-10-14T03:55:38Z</cp:lastPrinted>
  <dcterms:created xsi:type="dcterms:W3CDTF">2023-10-09T07:22:26Z</dcterms:created>
  <dcterms:modified xsi:type="dcterms:W3CDTF">2023-11-07T08:46:44Z</dcterms:modified>
</cp:coreProperties>
</file>